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0" r:id="rId2"/>
    <p:sldId id="261" r:id="rId3"/>
    <p:sldId id="264" r:id="rId4"/>
    <p:sldId id="266" r:id="rId5"/>
    <p:sldId id="262" r:id="rId6"/>
    <p:sldId id="258" r:id="rId7"/>
    <p:sldId id="259" r:id="rId8"/>
    <p:sldId id="263" r:id="rId9"/>
    <p:sldId id="257" r:id="rId10"/>
    <p:sldId id="265" r:id="rId11"/>
  </p:sldIdLst>
  <p:sldSz cx="9144000" cy="6858000" type="screen4x3"/>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nl-NL" smtClean="0"/>
              <a:t>Klik om de stijl te bewerken</a:t>
            </a:r>
            <a:endParaRPr lang="nl-NL"/>
          </a:p>
        </p:txBody>
      </p:sp>
      <p:sp>
        <p:nvSpPr>
          <p:cNvPr id="3" name="Ond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smtClean="0"/>
              <a:t>Klik om het opmaakprofiel van de modelondertitel te bewerken</a:t>
            </a:r>
            <a:endParaRPr lang="nl-NL"/>
          </a:p>
        </p:txBody>
      </p:sp>
      <p:sp>
        <p:nvSpPr>
          <p:cNvPr id="4" name="Tijdelijke aanduiding voor datum 3"/>
          <p:cNvSpPr>
            <a:spLocks noGrp="1"/>
          </p:cNvSpPr>
          <p:nvPr>
            <p:ph type="dt" sz="half" idx="10"/>
          </p:nvPr>
        </p:nvSpPr>
        <p:spPr/>
        <p:txBody>
          <a:bodyPr/>
          <a:lstStyle/>
          <a:p>
            <a:fld id="{209E7A0F-723A-401C-8402-5EAACCD148E2}" type="datetimeFigureOut">
              <a:rPr lang="nl-NL" smtClean="0"/>
              <a:pPr/>
              <a:t>3-2-2015</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D528872A-A9E8-4544-B423-9280F9B44A79}" type="slidenum">
              <a:rPr lang="nl-NL" smtClean="0"/>
              <a:pPr/>
              <a:t>‹nr.›</a:t>
            </a:fld>
            <a:endParaRPr lang="nl-NL"/>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verticale tekst 2"/>
          <p:cNvSpPr>
            <a:spLocks noGrp="1"/>
          </p:cNvSpPr>
          <p:nvPr>
            <p:ph type="body" orient="vert" idx="1"/>
          </p:nvPr>
        </p:nvSpPr>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p>
            <a:fld id="{209E7A0F-723A-401C-8402-5EAACCD148E2}" type="datetimeFigureOut">
              <a:rPr lang="nl-NL" smtClean="0"/>
              <a:pPr/>
              <a:t>3-2-2015</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D528872A-A9E8-4544-B423-9280F9B44A79}" type="slidenum">
              <a:rPr lang="nl-NL" smtClean="0"/>
              <a:pPr/>
              <a:t>‹nr.›</a:t>
            </a:fld>
            <a:endParaRPr lang="nl-N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629400" y="274638"/>
            <a:ext cx="2057400" cy="5851525"/>
          </a:xfrm>
        </p:spPr>
        <p:txBody>
          <a:bodyPr vert="eaVert"/>
          <a:lstStyle/>
          <a:p>
            <a:r>
              <a:rPr lang="nl-NL" smtClean="0"/>
              <a:t>Klik om de stijl te bewerken</a:t>
            </a:r>
            <a:endParaRPr lang="nl-NL"/>
          </a:p>
        </p:txBody>
      </p:sp>
      <p:sp>
        <p:nvSpPr>
          <p:cNvPr id="3" name="Tijdelijke aanduiding voor verticale tekst 2"/>
          <p:cNvSpPr>
            <a:spLocks noGrp="1"/>
          </p:cNvSpPr>
          <p:nvPr>
            <p:ph type="body" orient="vert" idx="1"/>
          </p:nvPr>
        </p:nvSpPr>
        <p:spPr>
          <a:xfrm>
            <a:off x="457200" y="274638"/>
            <a:ext cx="6019800" cy="5851525"/>
          </a:xfrm>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p>
            <a:fld id="{209E7A0F-723A-401C-8402-5EAACCD148E2}" type="datetimeFigureOut">
              <a:rPr lang="nl-NL" smtClean="0"/>
              <a:pPr/>
              <a:t>3-2-2015</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D528872A-A9E8-4544-B423-9280F9B44A79}" type="slidenum">
              <a:rPr lang="nl-NL" smtClean="0"/>
              <a:pPr/>
              <a:t>‹nr.›</a:t>
            </a:fld>
            <a:endParaRPr lang="nl-NL"/>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idx="1"/>
          </p:nvPr>
        </p:nvSpPr>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p>
            <a:fld id="{209E7A0F-723A-401C-8402-5EAACCD148E2}" type="datetimeFigureOut">
              <a:rPr lang="nl-NL" smtClean="0"/>
              <a:pPr/>
              <a:t>3-2-2015</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D528872A-A9E8-4544-B423-9280F9B44A79}" type="slidenum">
              <a:rPr lang="nl-NL" smtClean="0"/>
              <a:pPr/>
              <a:t>‹nr.›</a:t>
            </a:fld>
            <a:endParaRPr lang="nl-N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nl-NL" smtClean="0"/>
              <a:t>Klik om de stijl te bewerken</a:t>
            </a:r>
            <a:endParaRPr lang="nl-NL"/>
          </a:p>
        </p:txBody>
      </p:sp>
      <p:sp>
        <p:nvSpPr>
          <p:cNvPr id="3" name="Tijdelijke aanduiding voor teks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Klik om de modelstijlen te bewerken</a:t>
            </a:r>
          </a:p>
        </p:txBody>
      </p:sp>
      <p:sp>
        <p:nvSpPr>
          <p:cNvPr id="4" name="Tijdelijke aanduiding voor datum 3"/>
          <p:cNvSpPr>
            <a:spLocks noGrp="1"/>
          </p:cNvSpPr>
          <p:nvPr>
            <p:ph type="dt" sz="half" idx="10"/>
          </p:nvPr>
        </p:nvSpPr>
        <p:spPr/>
        <p:txBody>
          <a:bodyPr/>
          <a:lstStyle/>
          <a:p>
            <a:fld id="{209E7A0F-723A-401C-8402-5EAACCD148E2}" type="datetimeFigureOut">
              <a:rPr lang="nl-NL" smtClean="0"/>
              <a:pPr/>
              <a:t>3-2-2015</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D528872A-A9E8-4544-B423-9280F9B44A79}" type="slidenum">
              <a:rPr lang="nl-NL" smtClean="0"/>
              <a:pPr/>
              <a:t>‹nr.›</a:t>
            </a:fld>
            <a:endParaRPr lang="nl-NL"/>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inhoud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datum 4"/>
          <p:cNvSpPr>
            <a:spLocks noGrp="1"/>
          </p:cNvSpPr>
          <p:nvPr>
            <p:ph type="dt" sz="half" idx="10"/>
          </p:nvPr>
        </p:nvSpPr>
        <p:spPr/>
        <p:txBody>
          <a:bodyPr/>
          <a:lstStyle/>
          <a:p>
            <a:fld id="{209E7A0F-723A-401C-8402-5EAACCD148E2}" type="datetimeFigureOut">
              <a:rPr lang="nl-NL" smtClean="0"/>
              <a:pPr/>
              <a:t>3-2-2015</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D528872A-A9E8-4544-B423-9280F9B44A79}" type="slidenum">
              <a:rPr lang="nl-NL" smtClean="0"/>
              <a:pPr/>
              <a:t>‹nr.›</a:t>
            </a:fld>
            <a:endParaRPr lang="nl-NL"/>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nl-NL" smtClean="0"/>
              <a:t>Klik om de stijl te bewerken</a:t>
            </a:r>
            <a:endParaRPr lang="nl-NL"/>
          </a:p>
        </p:txBody>
      </p:sp>
      <p:sp>
        <p:nvSpPr>
          <p:cNvPr id="3" name="Tijdelijke aanduiding voor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4" name="Tijdelijke aanduiding voor inhou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6" name="Tijdelijke aanduiding voor inhou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7" name="Tijdelijke aanduiding voor datum 6"/>
          <p:cNvSpPr>
            <a:spLocks noGrp="1"/>
          </p:cNvSpPr>
          <p:nvPr>
            <p:ph type="dt" sz="half" idx="10"/>
          </p:nvPr>
        </p:nvSpPr>
        <p:spPr/>
        <p:txBody>
          <a:bodyPr/>
          <a:lstStyle/>
          <a:p>
            <a:fld id="{209E7A0F-723A-401C-8402-5EAACCD148E2}" type="datetimeFigureOut">
              <a:rPr lang="nl-NL" smtClean="0"/>
              <a:pPr/>
              <a:t>3-2-2015</a:t>
            </a:fld>
            <a:endParaRPr lang="nl-NL"/>
          </a:p>
        </p:txBody>
      </p:sp>
      <p:sp>
        <p:nvSpPr>
          <p:cNvPr id="8" name="Tijdelijke aanduiding voor voettekst 7"/>
          <p:cNvSpPr>
            <a:spLocks noGrp="1"/>
          </p:cNvSpPr>
          <p:nvPr>
            <p:ph type="ftr" sz="quarter" idx="11"/>
          </p:nvPr>
        </p:nvSpPr>
        <p:spPr/>
        <p:txBody>
          <a:bodyPr/>
          <a:lstStyle/>
          <a:p>
            <a:endParaRPr lang="nl-NL"/>
          </a:p>
        </p:txBody>
      </p:sp>
      <p:sp>
        <p:nvSpPr>
          <p:cNvPr id="9" name="Tijdelijke aanduiding voor dianummer 8"/>
          <p:cNvSpPr>
            <a:spLocks noGrp="1"/>
          </p:cNvSpPr>
          <p:nvPr>
            <p:ph type="sldNum" sz="quarter" idx="12"/>
          </p:nvPr>
        </p:nvSpPr>
        <p:spPr/>
        <p:txBody>
          <a:bodyPr/>
          <a:lstStyle/>
          <a:p>
            <a:fld id="{D528872A-A9E8-4544-B423-9280F9B44A79}" type="slidenum">
              <a:rPr lang="nl-NL" smtClean="0"/>
              <a:pPr/>
              <a:t>‹nr.›</a:t>
            </a:fld>
            <a:endParaRPr lang="nl-NL"/>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datum 2"/>
          <p:cNvSpPr>
            <a:spLocks noGrp="1"/>
          </p:cNvSpPr>
          <p:nvPr>
            <p:ph type="dt" sz="half" idx="10"/>
          </p:nvPr>
        </p:nvSpPr>
        <p:spPr/>
        <p:txBody>
          <a:bodyPr/>
          <a:lstStyle/>
          <a:p>
            <a:fld id="{209E7A0F-723A-401C-8402-5EAACCD148E2}" type="datetimeFigureOut">
              <a:rPr lang="nl-NL" smtClean="0"/>
              <a:pPr/>
              <a:t>3-2-2015</a:t>
            </a:fld>
            <a:endParaRPr lang="nl-NL"/>
          </a:p>
        </p:txBody>
      </p:sp>
      <p:sp>
        <p:nvSpPr>
          <p:cNvPr id="4" name="Tijdelijke aanduiding voor voettekst 3"/>
          <p:cNvSpPr>
            <a:spLocks noGrp="1"/>
          </p:cNvSpPr>
          <p:nvPr>
            <p:ph type="ftr" sz="quarter" idx="11"/>
          </p:nvPr>
        </p:nvSpPr>
        <p:spPr/>
        <p:txBody>
          <a:bodyPr/>
          <a:lstStyle/>
          <a:p>
            <a:endParaRPr lang="nl-NL"/>
          </a:p>
        </p:txBody>
      </p:sp>
      <p:sp>
        <p:nvSpPr>
          <p:cNvPr id="5" name="Tijdelijke aanduiding voor dianummer 4"/>
          <p:cNvSpPr>
            <a:spLocks noGrp="1"/>
          </p:cNvSpPr>
          <p:nvPr>
            <p:ph type="sldNum" sz="quarter" idx="12"/>
          </p:nvPr>
        </p:nvSpPr>
        <p:spPr/>
        <p:txBody>
          <a:bodyPr/>
          <a:lstStyle/>
          <a:p>
            <a:fld id="{D528872A-A9E8-4544-B423-9280F9B44A79}" type="slidenum">
              <a:rPr lang="nl-NL" smtClean="0"/>
              <a:pPr/>
              <a:t>‹nr.›</a:t>
            </a:fld>
            <a:endParaRPr lang="nl-N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209E7A0F-723A-401C-8402-5EAACCD148E2}" type="datetimeFigureOut">
              <a:rPr lang="nl-NL" smtClean="0"/>
              <a:pPr/>
              <a:t>3-2-2015</a:t>
            </a:fld>
            <a:endParaRPr lang="nl-NL"/>
          </a:p>
        </p:txBody>
      </p:sp>
      <p:sp>
        <p:nvSpPr>
          <p:cNvPr id="3" name="Tijdelijke aanduiding voor voettekst 2"/>
          <p:cNvSpPr>
            <a:spLocks noGrp="1"/>
          </p:cNvSpPr>
          <p:nvPr>
            <p:ph type="ftr" sz="quarter" idx="11"/>
          </p:nvPr>
        </p:nvSpPr>
        <p:spPr/>
        <p:txBody>
          <a:bodyPr/>
          <a:lstStyle/>
          <a:p>
            <a:endParaRPr lang="nl-NL"/>
          </a:p>
        </p:txBody>
      </p:sp>
      <p:sp>
        <p:nvSpPr>
          <p:cNvPr id="4" name="Tijdelijke aanduiding voor dianummer 3"/>
          <p:cNvSpPr>
            <a:spLocks noGrp="1"/>
          </p:cNvSpPr>
          <p:nvPr>
            <p:ph type="sldNum" sz="quarter" idx="12"/>
          </p:nvPr>
        </p:nvSpPr>
        <p:spPr/>
        <p:txBody>
          <a:bodyPr/>
          <a:lstStyle/>
          <a:p>
            <a:fld id="{D528872A-A9E8-4544-B423-9280F9B44A79}" type="slidenum">
              <a:rPr lang="nl-NL" smtClean="0"/>
              <a:pPr/>
              <a:t>‹nr.›</a:t>
            </a:fld>
            <a:endParaRPr lang="nl-N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nl-NL" smtClean="0"/>
              <a:t>Klik om de stijl te bewerken</a:t>
            </a:r>
            <a:endParaRPr lang="nl-NL"/>
          </a:p>
        </p:txBody>
      </p:sp>
      <p:sp>
        <p:nvSpPr>
          <p:cNvPr id="3" name="Tijdelijke aanduiding voor inhou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
        <p:nvSpPr>
          <p:cNvPr id="5" name="Tijdelijke aanduiding voor datum 4"/>
          <p:cNvSpPr>
            <a:spLocks noGrp="1"/>
          </p:cNvSpPr>
          <p:nvPr>
            <p:ph type="dt" sz="half" idx="10"/>
          </p:nvPr>
        </p:nvSpPr>
        <p:spPr/>
        <p:txBody>
          <a:bodyPr/>
          <a:lstStyle/>
          <a:p>
            <a:fld id="{209E7A0F-723A-401C-8402-5EAACCD148E2}" type="datetimeFigureOut">
              <a:rPr lang="nl-NL" smtClean="0"/>
              <a:pPr/>
              <a:t>3-2-2015</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D528872A-A9E8-4544-B423-9280F9B44A79}" type="slidenum">
              <a:rPr lang="nl-NL" smtClean="0"/>
              <a:pPr/>
              <a:t>‹nr.›</a:t>
            </a:fld>
            <a:endParaRPr lang="nl-NL"/>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nl-NL" smtClean="0"/>
              <a:t>Klik om de stijl te bewerken</a:t>
            </a:r>
            <a:endParaRPr lang="nl-NL"/>
          </a:p>
        </p:txBody>
      </p:sp>
      <p:sp>
        <p:nvSpPr>
          <p:cNvPr id="3" name="Tijdelijke aanduiding voor afbeelding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
        <p:nvSpPr>
          <p:cNvPr id="5" name="Tijdelijke aanduiding voor datum 4"/>
          <p:cNvSpPr>
            <a:spLocks noGrp="1"/>
          </p:cNvSpPr>
          <p:nvPr>
            <p:ph type="dt" sz="half" idx="10"/>
          </p:nvPr>
        </p:nvSpPr>
        <p:spPr/>
        <p:txBody>
          <a:bodyPr/>
          <a:lstStyle/>
          <a:p>
            <a:fld id="{209E7A0F-723A-401C-8402-5EAACCD148E2}" type="datetimeFigureOut">
              <a:rPr lang="nl-NL" smtClean="0"/>
              <a:pPr/>
              <a:t>3-2-2015</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D528872A-A9E8-4544-B423-9280F9B44A79}" type="slidenum">
              <a:rPr lang="nl-NL" smtClean="0"/>
              <a:pPr/>
              <a:t>‹nr.›</a:t>
            </a:fld>
            <a:endParaRPr lang="nl-NL"/>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nl-NL" smtClean="0"/>
              <a:t>Klik om de stijl te bewerken</a:t>
            </a:r>
            <a:endParaRPr lang="nl-NL"/>
          </a:p>
        </p:txBody>
      </p:sp>
      <p:sp>
        <p:nvSpPr>
          <p:cNvPr id="3" name="Tijdelijke aanduiding voor teks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9E7A0F-723A-401C-8402-5EAACCD148E2}" type="datetimeFigureOut">
              <a:rPr lang="nl-NL" smtClean="0"/>
              <a:pPr/>
              <a:t>3-2-2015</a:t>
            </a:fld>
            <a:endParaRPr lang="nl-NL"/>
          </a:p>
        </p:txBody>
      </p:sp>
      <p:sp>
        <p:nvSpPr>
          <p:cNvPr id="5" name="Tijdelijke aanduiding voor voettekst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28872A-A9E8-4544-B423-9280F9B44A79}" type="slidenum">
              <a:rPr lang="nl-NL" smtClean="0"/>
              <a:pPr/>
              <a:t>‹nr.›</a:t>
            </a:fld>
            <a:endParaRPr lang="nl-NL"/>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mailto:ton.konings@han.nl"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9.jpeg"/><Relationship Id="rId7" Type="http://schemas.microsoft.com/office/2007/relationships/hdphoto" Target="NULL"/><Relationship Id="rId2" Type="http://schemas.openxmlformats.org/officeDocument/2006/relationships/hyperlink" Target="https://www.youtube.com/watch?v=LRW1ZxCqzuY"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youtu.be/4NpEyLw2Hdk" TargetMode="External"/><Relationship Id="rId1" Type="http://schemas.openxmlformats.org/officeDocument/2006/relationships/slideLayout" Target="../slideLayouts/slideLayout2.xml"/><Relationship Id="rId11" Type="http://schemas.openxmlformats.org/officeDocument/2006/relationships/image" Target="../media/image12.jpeg"/><Relationship Id="rId10" Type="http://schemas.microsoft.com/office/2007/relationships/hdphoto" Target="NUL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827584" y="3140968"/>
            <a:ext cx="7772400" cy="1470025"/>
          </a:xfrm>
        </p:spPr>
        <p:txBody>
          <a:bodyPr>
            <a:normAutofit fontScale="90000"/>
          </a:bodyPr>
          <a:lstStyle/>
          <a:p>
            <a:r>
              <a:rPr lang="nl-NL" dirty="0" smtClean="0"/>
              <a:t>     </a:t>
            </a:r>
            <a:r>
              <a:rPr lang="nl-NL" dirty="0"/>
              <a:t/>
            </a:r>
            <a:br>
              <a:rPr lang="nl-NL" dirty="0"/>
            </a:br>
            <a:r>
              <a:rPr lang="nl-NL" sz="3200" dirty="0" smtClean="0"/>
              <a:t>Kerstprijsvraag Exact 2014,</a:t>
            </a:r>
            <a:br>
              <a:rPr lang="nl-NL" sz="3200" dirty="0" smtClean="0"/>
            </a:br>
            <a:r>
              <a:rPr lang="nl-NL" sz="3200" dirty="0" smtClean="0"/>
              <a:t>terugblik en uitslag</a:t>
            </a:r>
            <a:r>
              <a:rPr lang="nl-NL" dirty="0"/>
              <a:t/>
            </a:r>
            <a:br>
              <a:rPr lang="nl-NL" dirty="0"/>
            </a:br>
            <a:endParaRPr lang="nl-NL" dirty="0"/>
          </a:p>
        </p:txBody>
      </p:sp>
      <p:sp>
        <p:nvSpPr>
          <p:cNvPr id="4" name="Ondertitel 2"/>
          <p:cNvSpPr>
            <a:spLocks noGrp="1"/>
          </p:cNvSpPr>
          <p:nvPr>
            <p:ph type="subTitle" idx="1"/>
          </p:nvPr>
        </p:nvSpPr>
        <p:spPr>
          <a:xfrm>
            <a:off x="1043608" y="4725144"/>
            <a:ext cx="6696744" cy="1224136"/>
          </a:xfrm>
        </p:spPr>
        <p:txBody>
          <a:bodyPr>
            <a:normAutofit/>
          </a:bodyPr>
          <a:lstStyle/>
          <a:p>
            <a:r>
              <a:rPr lang="nl-NL" sz="2800" dirty="0" smtClean="0"/>
              <a:t>Ton Konings, lerarenopleiding, HAN, Nijmegen , 2 februari 2015</a:t>
            </a:r>
          </a:p>
        </p:txBody>
      </p:sp>
      <p:sp>
        <p:nvSpPr>
          <p:cNvPr id="4097" name="WordArt 1"/>
          <p:cNvSpPr>
            <a:spLocks noChangeArrowheads="1" noChangeShapeType="1" noTextEdit="1"/>
          </p:cNvSpPr>
          <p:nvPr/>
        </p:nvSpPr>
        <p:spPr bwMode="auto">
          <a:xfrm>
            <a:off x="251520" y="476672"/>
            <a:ext cx="4824536" cy="1728192"/>
          </a:xfrm>
          <a:prstGeom prst="rect">
            <a:avLst/>
          </a:prstGeom>
        </p:spPr>
        <p:txBody>
          <a:bodyPr wrap="none" fromWordArt="1">
            <a:prstTxWarp prst="textFadeRight">
              <a:avLst>
                <a:gd name="adj" fmla="val 33333"/>
              </a:avLst>
            </a:prstTxWarp>
          </a:bodyPr>
          <a:lstStyle/>
          <a:p>
            <a:pPr algn="ctr" rtl="0"/>
            <a:r>
              <a:rPr lang="nl-NL" sz="3600" kern="10" spc="0" dirty="0" err="1" smtClean="0">
                <a:ln w="9525">
                  <a:solidFill>
                    <a:srgbClr val="000000"/>
                  </a:solidFill>
                  <a:round/>
                  <a:headEnd/>
                  <a:tailEnd/>
                </a:ln>
                <a:solidFill>
                  <a:srgbClr val="000000"/>
                </a:solidFill>
                <a:effectLst/>
                <a:latin typeface="Arial Black"/>
              </a:rPr>
              <a:t>Reverspectief</a:t>
            </a:r>
            <a:endParaRPr lang="nl-NL" sz="3600" kern="10" spc="0" dirty="0">
              <a:ln w="9525">
                <a:solidFill>
                  <a:srgbClr val="000000"/>
                </a:solidFill>
                <a:round/>
                <a:headEnd/>
                <a:tailEnd/>
              </a:ln>
              <a:solidFill>
                <a:srgbClr val="000000"/>
              </a:solidFill>
              <a:effectLst/>
              <a:latin typeface="Arial Black"/>
            </a:endParaRPr>
          </a:p>
        </p:txBody>
      </p:sp>
      <p:pic>
        <p:nvPicPr>
          <p:cNvPr id="7" name="Afbeelding 6"/>
          <p:cNvPicPr/>
          <p:nvPr/>
        </p:nvPicPr>
        <p:blipFill>
          <a:blip r:embed="rId2" cstate="print"/>
          <a:srcRect/>
          <a:stretch>
            <a:fillRect/>
          </a:stretch>
        </p:blipFill>
        <p:spPr bwMode="auto">
          <a:xfrm>
            <a:off x="5220072" y="0"/>
            <a:ext cx="3923928" cy="292494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dirty="0"/>
          </a:p>
        </p:txBody>
      </p:sp>
      <p:sp>
        <p:nvSpPr>
          <p:cNvPr id="3" name="Tijdelijke aanduiding voor inhoud 2"/>
          <p:cNvSpPr>
            <a:spLocks noGrp="1"/>
          </p:cNvSpPr>
          <p:nvPr>
            <p:ph idx="1"/>
          </p:nvPr>
        </p:nvSpPr>
        <p:spPr/>
        <p:txBody>
          <a:bodyPr/>
          <a:lstStyle/>
          <a:p>
            <a:r>
              <a:rPr lang="nl-NL" dirty="0" smtClean="0"/>
              <a:t>voor verdere vragen en ervaringen met leerlingen: mail </a:t>
            </a:r>
            <a:r>
              <a:rPr lang="nl-NL" dirty="0" err="1" smtClean="0">
                <a:hlinkClick r:id="rId2"/>
              </a:rPr>
              <a:t>ton.konings</a:t>
            </a:r>
            <a:r>
              <a:rPr lang="nl-NL" dirty="0" smtClean="0">
                <a:hlinkClick r:id="rId2"/>
              </a:rPr>
              <a:t>@</a:t>
            </a:r>
            <a:r>
              <a:rPr lang="nl-NL" dirty="0" err="1" smtClean="0">
                <a:hlinkClick r:id="rId2"/>
              </a:rPr>
              <a:t>han.nl</a:t>
            </a:r>
            <a:endParaRPr lang="nl-NL" dirty="0" smtClean="0"/>
          </a:p>
          <a:p>
            <a:endParaRPr lang="nl-NL"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4042792" cy="1143000"/>
          </a:xfrm>
        </p:spPr>
        <p:txBody>
          <a:bodyPr/>
          <a:lstStyle/>
          <a:p>
            <a:r>
              <a:rPr lang="nl-NL" dirty="0" smtClean="0"/>
              <a:t>overzicht project</a:t>
            </a:r>
            <a:endParaRPr lang="nl-NL" dirty="0"/>
          </a:p>
        </p:txBody>
      </p:sp>
      <p:sp>
        <p:nvSpPr>
          <p:cNvPr id="3" name="Tijdelijke aanduiding voor inhoud 2"/>
          <p:cNvSpPr>
            <a:spLocks noGrp="1"/>
          </p:cNvSpPr>
          <p:nvPr>
            <p:ph idx="1"/>
          </p:nvPr>
        </p:nvSpPr>
        <p:spPr>
          <a:xfrm>
            <a:off x="457200" y="2060848"/>
            <a:ext cx="8229600" cy="4608512"/>
          </a:xfrm>
        </p:spPr>
        <p:txBody>
          <a:bodyPr>
            <a:normAutofit fontScale="77500" lnSpcReduction="20000"/>
          </a:bodyPr>
          <a:lstStyle/>
          <a:p>
            <a:r>
              <a:rPr lang="nl-NL" b="1" dirty="0" smtClean="0"/>
              <a:t>Aanleiding:  </a:t>
            </a:r>
            <a:r>
              <a:rPr lang="nl-NL" dirty="0" smtClean="0"/>
              <a:t>vraag juli 2014 om presentatie Nationale Wiskunde Dagen 30/31-1-2015, opening I/</a:t>
            </a:r>
            <a:r>
              <a:rPr lang="nl-NL" dirty="0" err="1" smtClean="0"/>
              <a:t>O-gebouw</a:t>
            </a:r>
            <a:r>
              <a:rPr lang="nl-NL" dirty="0" smtClean="0"/>
              <a:t>, alumnidag, kerstprijsvraag. </a:t>
            </a:r>
            <a:endParaRPr lang="nl-NL" b="1" dirty="0" smtClean="0"/>
          </a:p>
          <a:p>
            <a:r>
              <a:rPr lang="nl-NL" b="1" dirty="0" smtClean="0"/>
              <a:t>Ontwerp van schoolproject: </a:t>
            </a:r>
            <a:r>
              <a:rPr lang="nl-NL" dirty="0" err="1" smtClean="0"/>
              <a:t>ppt-presentatie</a:t>
            </a:r>
            <a:r>
              <a:rPr lang="nl-NL" dirty="0" smtClean="0"/>
              <a:t> over het fenomeen </a:t>
            </a:r>
            <a:r>
              <a:rPr lang="nl-NL" dirty="0" err="1" smtClean="0"/>
              <a:t>Reverspectief</a:t>
            </a:r>
            <a:r>
              <a:rPr lang="nl-NL" dirty="0" smtClean="0"/>
              <a:t>, (nieuw: gebruik van fotografie), hulp voor het maken van berekeningen en ontwerpen bouwplaat,  oefeningen   </a:t>
            </a:r>
            <a:endParaRPr lang="nl-NL" b="1" dirty="0" smtClean="0"/>
          </a:p>
          <a:p>
            <a:r>
              <a:rPr lang="nl-NL" b="1" dirty="0" smtClean="0"/>
              <a:t>Site</a:t>
            </a:r>
            <a:r>
              <a:rPr lang="nl-NL" dirty="0" smtClean="0"/>
              <a:t> Kerstprijsvraag Exact 2014 op Online met algemene informatie, hulp en oefenwerkbladen ( (te gebruiken voor een schoolproject, gaat in juni ‘uit de lucht’).</a:t>
            </a:r>
          </a:p>
          <a:p>
            <a:r>
              <a:rPr lang="nl-NL" b="1" dirty="0" smtClean="0"/>
              <a:t>Kerstkaart</a:t>
            </a:r>
            <a:r>
              <a:rPr lang="nl-NL" dirty="0" smtClean="0"/>
              <a:t> voor alle wiskundestudenten, en </a:t>
            </a:r>
            <a:r>
              <a:rPr lang="nl-NL" dirty="0" err="1" smtClean="0"/>
              <a:t>LIO’s</a:t>
            </a:r>
            <a:r>
              <a:rPr lang="nl-NL" dirty="0" smtClean="0"/>
              <a:t> wpl3 Exact</a:t>
            </a:r>
          </a:p>
          <a:p>
            <a:r>
              <a:rPr lang="nl-NL" b="1" dirty="0" smtClean="0"/>
              <a:t>Kerstprijsvraag</a:t>
            </a:r>
            <a:r>
              <a:rPr lang="nl-NL" dirty="0" smtClean="0"/>
              <a:t> Exact 2014.  </a:t>
            </a:r>
          </a:p>
          <a:p>
            <a:endParaRPr lang="nl-NL" dirty="0"/>
          </a:p>
        </p:txBody>
      </p:sp>
      <p:pic>
        <p:nvPicPr>
          <p:cNvPr id="4" name="Tijdelijke aanduiding voor inhoud 3" descr="SPR30009514082909380_0001.jpg"/>
          <p:cNvPicPr>
            <a:picLocks noChangeAspect="1"/>
          </p:cNvPicPr>
          <p:nvPr/>
        </p:nvPicPr>
        <p:blipFill>
          <a:blip r:embed="rId2" cstate="print"/>
          <a:srcRect l="8699" t="6012" r="2154" b="49063"/>
          <a:stretch>
            <a:fillRect/>
          </a:stretch>
        </p:blipFill>
        <p:spPr>
          <a:xfrm>
            <a:off x="4499992" y="188640"/>
            <a:ext cx="4464496" cy="15883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4474840" cy="1143000"/>
          </a:xfrm>
        </p:spPr>
        <p:txBody>
          <a:bodyPr/>
          <a:lstStyle/>
          <a:p>
            <a:r>
              <a:rPr lang="nl-NL" dirty="0" smtClean="0"/>
              <a:t>presentaties</a:t>
            </a:r>
            <a:endParaRPr lang="nl-NL" dirty="0"/>
          </a:p>
        </p:txBody>
      </p:sp>
      <p:sp>
        <p:nvSpPr>
          <p:cNvPr id="4" name="Tijdelijke aanduiding voor inhoud 2"/>
          <p:cNvSpPr>
            <a:spLocks noGrp="1"/>
          </p:cNvSpPr>
          <p:nvPr>
            <p:ph idx="1"/>
          </p:nvPr>
        </p:nvSpPr>
        <p:spPr>
          <a:xfrm>
            <a:off x="251520" y="1556792"/>
            <a:ext cx="8229600" cy="4608512"/>
          </a:xfrm>
        </p:spPr>
        <p:txBody>
          <a:bodyPr>
            <a:normAutofit fontScale="85000" lnSpcReduction="20000"/>
          </a:bodyPr>
          <a:lstStyle/>
          <a:p>
            <a:r>
              <a:rPr lang="nl-NL" b="1" dirty="0" smtClean="0"/>
              <a:t>Lezing</a:t>
            </a:r>
            <a:r>
              <a:rPr lang="nl-NL" dirty="0" smtClean="0"/>
              <a:t>  en </a:t>
            </a:r>
            <a:r>
              <a:rPr lang="nl-NL" b="1" dirty="0" smtClean="0"/>
              <a:t>Expositie</a:t>
            </a:r>
            <a:r>
              <a:rPr lang="nl-NL" dirty="0" smtClean="0"/>
              <a:t> op de alumni dag 28 -11-2014 (25 oud-studenten en oud-collega’s).</a:t>
            </a:r>
          </a:p>
          <a:p>
            <a:r>
              <a:rPr lang="nl-NL" b="1" dirty="0" smtClean="0"/>
              <a:t>Presentatie</a:t>
            </a:r>
            <a:r>
              <a:rPr lang="nl-NL" dirty="0" smtClean="0"/>
              <a:t> in lessen Ruimtemeetkunde jaar 1 en groep WPL3 Exact (week van 8 december) voor totaal 115 studenten. </a:t>
            </a:r>
          </a:p>
          <a:p>
            <a:r>
              <a:rPr lang="nl-NL" b="1" dirty="0" smtClean="0"/>
              <a:t>Lezing</a:t>
            </a:r>
            <a:r>
              <a:rPr lang="nl-NL" dirty="0" smtClean="0"/>
              <a:t> </a:t>
            </a:r>
            <a:r>
              <a:rPr lang="nl-NL" dirty="0"/>
              <a:t>op 15 december </a:t>
            </a:r>
            <a:r>
              <a:rPr lang="nl-NL" dirty="0" smtClean="0"/>
              <a:t>( 17.30): 25 personen </a:t>
            </a:r>
            <a:endParaRPr lang="nl-NL" dirty="0"/>
          </a:p>
          <a:p>
            <a:r>
              <a:rPr lang="nl-NL" b="1" dirty="0" smtClean="0"/>
              <a:t>Lezing en workshop </a:t>
            </a:r>
            <a:r>
              <a:rPr lang="nl-NL" dirty="0" smtClean="0"/>
              <a:t>op de Nationale Wiskunde Dagen , congres voor wiskundedocenten ( 30-31 januari </a:t>
            </a:r>
            <a:r>
              <a:rPr lang="nl-NL" dirty="0" err="1" smtClean="0"/>
              <a:t>Noordwijkerhout</a:t>
            </a:r>
            <a:r>
              <a:rPr lang="nl-NL" dirty="0" smtClean="0"/>
              <a:t>)</a:t>
            </a:r>
          </a:p>
          <a:p>
            <a:endParaRPr lang="nl-NL" dirty="0"/>
          </a:p>
          <a:p>
            <a:r>
              <a:rPr lang="nl-NL" dirty="0" smtClean="0"/>
              <a:t>Algemeen beeld: </a:t>
            </a:r>
          </a:p>
          <a:p>
            <a:pPr>
              <a:buNone/>
            </a:pPr>
            <a:r>
              <a:rPr lang="nl-NL" dirty="0" smtClean="0"/>
              <a:t>	wiskundig amusement en inspiratie </a:t>
            </a:r>
            <a:endParaRPr lang="nl-NL" dirty="0"/>
          </a:p>
        </p:txBody>
      </p:sp>
      <p:pic>
        <p:nvPicPr>
          <p:cNvPr id="5" name="Picture 2"/>
          <p:cNvPicPr>
            <a:picLocks noChangeAspect="1" noChangeArrowheads="1"/>
          </p:cNvPicPr>
          <p:nvPr/>
        </p:nvPicPr>
        <p:blipFill>
          <a:blip r:embed="rId2" cstate="print"/>
          <a:srcRect b="57996"/>
          <a:stretch>
            <a:fillRect/>
          </a:stretch>
        </p:blipFill>
        <p:spPr bwMode="auto">
          <a:xfrm>
            <a:off x="5752187" y="0"/>
            <a:ext cx="3391813" cy="1556792"/>
          </a:xfrm>
          <a:prstGeom prst="rect">
            <a:avLst/>
          </a:prstGeom>
          <a:noFill/>
          <a:ln w="9525">
            <a:noFill/>
            <a:miter lim="800000"/>
            <a:headEnd/>
            <a:tailEnd/>
          </a:ln>
        </p:spPr>
      </p:pic>
      <p:pic>
        <p:nvPicPr>
          <p:cNvPr id="6" name="Picture 2"/>
          <p:cNvPicPr>
            <a:picLocks noChangeAspect="1" noChangeArrowheads="1"/>
          </p:cNvPicPr>
          <p:nvPr/>
        </p:nvPicPr>
        <p:blipFill>
          <a:blip r:embed="rId2" cstate="print"/>
          <a:srcRect t="44396"/>
          <a:stretch>
            <a:fillRect/>
          </a:stretch>
        </p:blipFill>
        <p:spPr bwMode="auto">
          <a:xfrm>
            <a:off x="5940152" y="4911358"/>
            <a:ext cx="3203848" cy="194664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39552" y="2492896"/>
            <a:ext cx="8229600" cy="1143000"/>
          </a:xfrm>
        </p:spPr>
        <p:txBody>
          <a:bodyPr>
            <a:normAutofit fontScale="90000"/>
          </a:bodyPr>
          <a:lstStyle/>
          <a:p>
            <a:r>
              <a:rPr lang="nl-NL" dirty="0" smtClean="0"/>
              <a:t>Idee:</a:t>
            </a:r>
            <a:br>
              <a:rPr lang="nl-NL" dirty="0" smtClean="0"/>
            </a:br>
            <a:r>
              <a:rPr lang="nl-NL" dirty="0" smtClean="0"/>
              <a:t/>
            </a:r>
            <a:br>
              <a:rPr lang="nl-NL" dirty="0" smtClean="0"/>
            </a:br>
            <a:r>
              <a:rPr lang="nl-NL" dirty="0" smtClean="0"/>
              <a:t>van foto</a:t>
            </a:r>
            <a:br>
              <a:rPr lang="nl-NL" dirty="0" smtClean="0"/>
            </a:br>
            <a:r>
              <a:rPr lang="nl-NL" dirty="0" smtClean="0"/>
              <a:t/>
            </a:r>
            <a:br>
              <a:rPr lang="nl-NL" dirty="0" smtClean="0"/>
            </a:br>
            <a:r>
              <a:rPr lang="nl-NL" dirty="0" smtClean="0"/>
              <a:t>naar </a:t>
            </a:r>
            <a:br>
              <a:rPr lang="nl-NL" dirty="0" smtClean="0"/>
            </a:br>
            <a:r>
              <a:rPr lang="nl-NL" dirty="0" smtClean="0"/>
              <a:t/>
            </a:r>
            <a:br>
              <a:rPr lang="nl-NL" dirty="0" smtClean="0"/>
            </a:br>
            <a:r>
              <a:rPr lang="nl-NL" dirty="0" err="1" smtClean="0"/>
              <a:t>Rever</a:t>
            </a:r>
            <a:r>
              <a:rPr lang="nl-NL" dirty="0" smtClean="0"/>
              <a:t>-</a:t>
            </a:r>
            <a:br>
              <a:rPr lang="nl-NL" dirty="0" smtClean="0"/>
            </a:br>
            <a:r>
              <a:rPr lang="nl-NL" dirty="0" err="1" smtClean="0"/>
              <a:t>spectief</a:t>
            </a:r>
            <a:r>
              <a:rPr lang="nl-NL" dirty="0" smtClean="0"/>
              <a:t/>
            </a:r>
            <a:br>
              <a:rPr lang="nl-NL" dirty="0" smtClean="0"/>
            </a:br>
            <a:r>
              <a:rPr lang="nl-NL" dirty="0" smtClean="0"/>
              <a:t/>
            </a:r>
            <a:br>
              <a:rPr lang="nl-NL" dirty="0" smtClean="0"/>
            </a:br>
            <a:endParaRPr lang="nl-NL" dirty="0"/>
          </a:p>
        </p:txBody>
      </p:sp>
      <p:pic>
        <p:nvPicPr>
          <p:cNvPr id="3074" name="Picture 2"/>
          <p:cNvPicPr>
            <a:picLocks noChangeAspect="1" noChangeArrowheads="1"/>
          </p:cNvPicPr>
          <p:nvPr/>
        </p:nvPicPr>
        <p:blipFill>
          <a:blip r:embed="rId2" cstate="print"/>
          <a:srcRect l="29822" t="18500" r="50688" b="8001"/>
          <a:stretch>
            <a:fillRect/>
          </a:stretch>
        </p:blipFill>
        <p:spPr bwMode="auto">
          <a:xfrm>
            <a:off x="0" y="-1"/>
            <a:ext cx="3203848" cy="6796041"/>
          </a:xfrm>
          <a:prstGeom prst="rect">
            <a:avLst/>
          </a:prstGeom>
          <a:noFill/>
          <a:ln w="9525">
            <a:noFill/>
            <a:miter lim="800000"/>
            <a:headEnd/>
            <a:tailEnd/>
          </a:ln>
        </p:spPr>
      </p:pic>
      <p:pic>
        <p:nvPicPr>
          <p:cNvPr id="6" name="Afbeelding 5"/>
          <p:cNvPicPr/>
          <p:nvPr/>
        </p:nvPicPr>
        <p:blipFill>
          <a:blip r:embed="rId3" cstate="print"/>
          <a:srcRect l="24156" t="12421" r="38650" b="8528"/>
          <a:stretch>
            <a:fillRect/>
          </a:stretch>
        </p:blipFill>
        <p:spPr bwMode="auto">
          <a:xfrm>
            <a:off x="5724128" y="2564905"/>
            <a:ext cx="2855595" cy="4293096"/>
          </a:xfrm>
          <a:prstGeom prst="rect">
            <a:avLst/>
          </a:prstGeom>
          <a:noFill/>
          <a:ln w="9525">
            <a:noFill/>
            <a:miter lim="800000"/>
            <a:headEnd/>
            <a:tailEnd/>
          </a:ln>
        </p:spPr>
      </p:pic>
      <p:pic>
        <p:nvPicPr>
          <p:cNvPr id="3076" name="Picture 4"/>
          <p:cNvPicPr>
            <a:picLocks noChangeAspect="1" noChangeArrowheads="1"/>
          </p:cNvPicPr>
          <p:nvPr/>
        </p:nvPicPr>
        <p:blipFill>
          <a:blip r:embed="rId4" cstate="print"/>
          <a:srcRect l="34053" t="26900" r="31691" b="31100"/>
          <a:stretch>
            <a:fillRect/>
          </a:stretch>
        </p:blipFill>
        <p:spPr bwMode="auto">
          <a:xfrm>
            <a:off x="5724128" y="1"/>
            <a:ext cx="3203848" cy="2209550"/>
          </a:xfrm>
          <a:prstGeom prst="rect">
            <a:avLst/>
          </a:prstGeom>
          <a:noFill/>
          <a:ln w="9525">
            <a:noFill/>
            <a:miter lim="800000"/>
            <a:headEnd/>
            <a:tailEnd/>
          </a:ln>
        </p:spPr>
      </p:pic>
      <p:sp>
        <p:nvSpPr>
          <p:cNvPr id="8" name="Tekstvak 7"/>
          <p:cNvSpPr txBox="1"/>
          <p:nvPr/>
        </p:nvSpPr>
        <p:spPr>
          <a:xfrm>
            <a:off x="0" y="116632"/>
            <a:ext cx="360040" cy="369332"/>
          </a:xfrm>
          <a:prstGeom prst="rect">
            <a:avLst/>
          </a:prstGeom>
          <a:noFill/>
        </p:spPr>
        <p:txBody>
          <a:bodyPr wrap="square" rtlCol="0">
            <a:spAutoFit/>
          </a:bodyPr>
          <a:lstStyle/>
          <a:p>
            <a:r>
              <a:rPr lang="nl-NL" dirty="0" smtClean="0">
                <a:solidFill>
                  <a:srgbClr val="FF0000"/>
                </a:solidFill>
              </a:rPr>
              <a:t>1</a:t>
            </a:r>
            <a:endParaRPr lang="nl-NL" dirty="0">
              <a:solidFill>
                <a:srgbClr val="FF0000"/>
              </a:solidFill>
            </a:endParaRPr>
          </a:p>
        </p:txBody>
      </p:sp>
      <p:sp>
        <p:nvSpPr>
          <p:cNvPr id="9" name="Tekstvak 8"/>
          <p:cNvSpPr txBox="1"/>
          <p:nvPr/>
        </p:nvSpPr>
        <p:spPr>
          <a:xfrm>
            <a:off x="0" y="2204864"/>
            <a:ext cx="360040" cy="369332"/>
          </a:xfrm>
          <a:prstGeom prst="rect">
            <a:avLst/>
          </a:prstGeom>
          <a:noFill/>
        </p:spPr>
        <p:txBody>
          <a:bodyPr wrap="square" rtlCol="0">
            <a:spAutoFit/>
          </a:bodyPr>
          <a:lstStyle/>
          <a:p>
            <a:r>
              <a:rPr lang="nl-NL" dirty="0" smtClean="0">
                <a:solidFill>
                  <a:srgbClr val="FF0000"/>
                </a:solidFill>
              </a:rPr>
              <a:t>2</a:t>
            </a:r>
            <a:endParaRPr lang="nl-NL" dirty="0">
              <a:solidFill>
                <a:srgbClr val="FF0000"/>
              </a:solidFill>
            </a:endParaRPr>
          </a:p>
        </p:txBody>
      </p:sp>
      <p:sp>
        <p:nvSpPr>
          <p:cNvPr id="10" name="Tekstvak 9"/>
          <p:cNvSpPr txBox="1"/>
          <p:nvPr/>
        </p:nvSpPr>
        <p:spPr>
          <a:xfrm>
            <a:off x="0" y="3429000"/>
            <a:ext cx="360040" cy="369332"/>
          </a:xfrm>
          <a:prstGeom prst="rect">
            <a:avLst/>
          </a:prstGeom>
          <a:noFill/>
        </p:spPr>
        <p:txBody>
          <a:bodyPr wrap="square" rtlCol="0">
            <a:spAutoFit/>
          </a:bodyPr>
          <a:lstStyle/>
          <a:p>
            <a:r>
              <a:rPr lang="nl-NL" dirty="0" smtClean="0">
                <a:solidFill>
                  <a:srgbClr val="FF0000"/>
                </a:solidFill>
              </a:rPr>
              <a:t>3</a:t>
            </a:r>
            <a:endParaRPr lang="nl-NL" dirty="0">
              <a:solidFill>
                <a:srgbClr val="FF0000"/>
              </a:solidFill>
            </a:endParaRPr>
          </a:p>
        </p:txBody>
      </p:sp>
      <p:cxnSp>
        <p:nvCxnSpPr>
          <p:cNvPr id="12" name="Rechte verbindingslijn 11"/>
          <p:cNvCxnSpPr/>
          <p:nvPr/>
        </p:nvCxnSpPr>
        <p:spPr>
          <a:xfrm flipH="1">
            <a:off x="5868144" y="1196752"/>
            <a:ext cx="1008112" cy="792088"/>
          </a:xfrm>
          <a:prstGeom prst="line">
            <a:avLst/>
          </a:prstGeom>
          <a:ln w="2222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3" name="Rechte verbindingslijn 12"/>
          <p:cNvCxnSpPr/>
          <p:nvPr/>
        </p:nvCxnSpPr>
        <p:spPr>
          <a:xfrm flipH="1" flipV="1">
            <a:off x="5868144" y="188640"/>
            <a:ext cx="1008112" cy="648072"/>
          </a:xfrm>
          <a:prstGeom prst="line">
            <a:avLst/>
          </a:prstGeom>
          <a:ln w="2222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4" name="Rechte verbindingslijn 13"/>
          <p:cNvCxnSpPr/>
          <p:nvPr/>
        </p:nvCxnSpPr>
        <p:spPr>
          <a:xfrm flipH="1">
            <a:off x="7812360" y="188640"/>
            <a:ext cx="1008112" cy="603448"/>
          </a:xfrm>
          <a:prstGeom prst="line">
            <a:avLst/>
          </a:prstGeom>
          <a:ln w="2222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5" name="Rechte verbindingslijn 14"/>
          <p:cNvCxnSpPr/>
          <p:nvPr/>
        </p:nvCxnSpPr>
        <p:spPr>
          <a:xfrm flipH="1" flipV="1">
            <a:off x="7812360" y="1196752"/>
            <a:ext cx="1008112" cy="864096"/>
          </a:xfrm>
          <a:prstGeom prst="line">
            <a:avLst/>
          </a:prstGeom>
          <a:ln w="22225">
            <a:solidFill>
              <a:srgbClr val="00B05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79512" y="274638"/>
            <a:ext cx="8712968" cy="1143000"/>
          </a:xfrm>
        </p:spPr>
        <p:txBody>
          <a:bodyPr>
            <a:normAutofit fontScale="90000"/>
          </a:bodyPr>
          <a:lstStyle/>
          <a:p>
            <a:r>
              <a:rPr lang="nl-NL" sz="3200" dirty="0" smtClean="0"/>
              <a:t>Een schoolproject van één van de alumni </a:t>
            </a:r>
            <a:br>
              <a:rPr lang="nl-NL" sz="3200" dirty="0" smtClean="0"/>
            </a:br>
            <a:r>
              <a:rPr lang="nl-NL" sz="3200" dirty="0"/>
              <a:t> </a:t>
            </a:r>
            <a:r>
              <a:rPr lang="nl-NL" sz="3200" dirty="0" smtClean="0"/>
              <a:t>( </a:t>
            </a:r>
            <a:r>
              <a:rPr lang="nl-NL" sz="3200" dirty="0"/>
              <a:t>Olympus College Arnhem, </a:t>
            </a:r>
            <a:r>
              <a:rPr lang="nl-NL" sz="3200" dirty="0" smtClean="0"/>
              <a:t>klas 2 </a:t>
            </a:r>
            <a:r>
              <a:rPr lang="nl-NL" sz="3200" dirty="0" err="1" smtClean="0"/>
              <a:t>hv</a:t>
            </a:r>
            <a:r>
              <a:rPr lang="nl-NL" sz="3200" dirty="0" smtClean="0"/>
              <a:t>, docent Ad Rijkers) </a:t>
            </a:r>
            <a:endParaRPr lang="nl-NL" sz="3200" dirty="0"/>
          </a:p>
        </p:txBody>
      </p:sp>
      <p:sp>
        <p:nvSpPr>
          <p:cNvPr id="3" name="Tijdelijke aanduiding voor inhoud 2"/>
          <p:cNvSpPr>
            <a:spLocks noGrp="1"/>
          </p:cNvSpPr>
          <p:nvPr>
            <p:ph idx="1"/>
          </p:nvPr>
        </p:nvSpPr>
        <p:spPr>
          <a:xfrm>
            <a:off x="457200" y="1600201"/>
            <a:ext cx="8229600" cy="1900808"/>
          </a:xfrm>
        </p:spPr>
        <p:txBody>
          <a:bodyPr>
            <a:normAutofit/>
          </a:bodyPr>
          <a:lstStyle/>
          <a:p>
            <a:r>
              <a:rPr lang="nl-NL" sz="2800" dirty="0" smtClean="0"/>
              <a:t>“Het </a:t>
            </a:r>
            <a:r>
              <a:rPr lang="nl-NL" sz="2800" dirty="0"/>
              <a:t>werken aan de berekeningen ging best goed en snel, maar daarna moesten de leerlingen thuis de foto’s in Word bewerken en vergroten</a:t>
            </a:r>
            <a:r>
              <a:rPr lang="nl-NL" sz="2800" dirty="0" smtClean="0"/>
              <a:t>. Dat ging met wisselende inzet en resultaat”</a:t>
            </a:r>
          </a:p>
          <a:p>
            <a:endParaRPr lang="nl-NL" sz="2400" dirty="0"/>
          </a:p>
          <a:p>
            <a:endParaRPr lang="nl-NL" dirty="0"/>
          </a:p>
        </p:txBody>
      </p:sp>
      <p:pic>
        <p:nvPicPr>
          <p:cNvPr id="4" name="Afbeelding 3" descr="VID_20141217_161213.gif"/>
          <p:cNvPicPr>
            <a:picLocks noChangeAspect="1"/>
          </p:cNvPicPr>
          <p:nvPr/>
        </p:nvPicPr>
        <p:blipFill>
          <a:blip r:embed="rId2" cstate="print"/>
          <a:stretch>
            <a:fillRect/>
          </a:stretch>
        </p:blipFill>
        <p:spPr>
          <a:xfrm>
            <a:off x="4644008" y="4077072"/>
            <a:ext cx="3838575" cy="2152650"/>
          </a:xfrm>
          <a:prstGeom prst="rect">
            <a:avLst/>
          </a:prstGeom>
        </p:spPr>
      </p:pic>
      <p:pic>
        <p:nvPicPr>
          <p:cNvPr id="5122" name="Picture 2" descr="Photo"/>
          <p:cNvPicPr>
            <a:picLocks noChangeAspect="1" noChangeArrowheads="1" noCrop="1"/>
          </p:cNvPicPr>
          <p:nvPr/>
        </p:nvPicPr>
        <p:blipFill>
          <a:blip r:embed="rId3" cstate="print"/>
          <a:srcRect/>
          <a:stretch>
            <a:fillRect/>
          </a:stretch>
        </p:blipFill>
        <p:spPr bwMode="auto">
          <a:xfrm>
            <a:off x="323527" y="4005064"/>
            <a:ext cx="3966353" cy="2225799"/>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nl-NL" dirty="0" smtClean="0"/>
              <a:t>Beperkte deelname Kerstprijsvraag:</a:t>
            </a:r>
            <a:endParaRPr lang="nl-NL" dirty="0"/>
          </a:p>
        </p:txBody>
      </p:sp>
      <p:sp>
        <p:nvSpPr>
          <p:cNvPr id="3" name="Tijdelijke aanduiding voor inhoud 2"/>
          <p:cNvSpPr>
            <a:spLocks noGrp="1"/>
          </p:cNvSpPr>
          <p:nvPr>
            <p:ph idx="1"/>
          </p:nvPr>
        </p:nvSpPr>
        <p:spPr>
          <a:xfrm>
            <a:off x="457200" y="1600200"/>
            <a:ext cx="8229600" cy="5069160"/>
          </a:xfrm>
        </p:spPr>
        <p:txBody>
          <a:bodyPr>
            <a:normAutofit fontScale="85000" lnSpcReduction="20000"/>
          </a:bodyPr>
          <a:lstStyle/>
          <a:p>
            <a:r>
              <a:rPr lang="nl-NL" dirty="0" smtClean="0"/>
              <a:t>Kost te veel tijd naast de gewone studie, en gewenste rust in kerstvakantie.</a:t>
            </a:r>
          </a:p>
          <a:p>
            <a:r>
              <a:rPr lang="nl-NL" dirty="0" smtClean="0"/>
              <a:t>Deelnemers gaan het liefst meteen met materiaal aan de slag. Nu veel stappen: eerst begrijpen hoe het in elkaar zit, oefening is noodzakelijk (maar wordt overgeslagen), geschikte foto’s maken, leren fotobewerking, dan pas begint ontwerpen, faciliteiten kleurenprint vereist, uitvoering bouwplaat, tot slot filmpje maken. </a:t>
            </a:r>
          </a:p>
          <a:p>
            <a:r>
              <a:rPr lang="nl-NL" dirty="0" smtClean="0"/>
              <a:t>Diverse studenten begonnen, maar haakten om bovengenoemde redenen af </a:t>
            </a:r>
          </a:p>
          <a:p>
            <a:r>
              <a:rPr lang="nl-NL" dirty="0" smtClean="0"/>
              <a:t>Geen begeleiding in de vorm van workshop, geen verplichte contacttijd. </a:t>
            </a:r>
          </a:p>
          <a:p>
            <a:r>
              <a:rPr lang="nl-NL" dirty="0" smtClean="0"/>
              <a:t>Koppeling aan eigen gebouw perkt creativiteit in.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Tips voor leerlingenproject</a:t>
            </a:r>
            <a:endParaRPr lang="nl-NL" dirty="0"/>
          </a:p>
        </p:txBody>
      </p:sp>
      <p:sp>
        <p:nvSpPr>
          <p:cNvPr id="3" name="Tijdelijke aanduiding voor inhoud 2"/>
          <p:cNvSpPr>
            <a:spLocks noGrp="1"/>
          </p:cNvSpPr>
          <p:nvPr>
            <p:ph idx="1"/>
          </p:nvPr>
        </p:nvSpPr>
        <p:spPr>
          <a:xfrm>
            <a:off x="457200" y="1600200"/>
            <a:ext cx="8229600" cy="4853136"/>
          </a:xfrm>
        </p:spPr>
        <p:txBody>
          <a:bodyPr>
            <a:normAutofit fontScale="92500" lnSpcReduction="10000"/>
          </a:bodyPr>
          <a:lstStyle/>
          <a:p>
            <a:r>
              <a:rPr lang="nl-NL" dirty="0" smtClean="0"/>
              <a:t>Houd een lezing vooraf</a:t>
            </a:r>
          </a:p>
          <a:p>
            <a:r>
              <a:rPr lang="nl-NL" dirty="0" smtClean="0"/>
              <a:t>Eerst oefening met uitvoeren gegeven bouwplaten,  met begeleiding </a:t>
            </a:r>
          </a:p>
          <a:p>
            <a:r>
              <a:rPr lang="nl-NL" dirty="0" smtClean="0"/>
              <a:t>Oefening met berekening, met begeleiding</a:t>
            </a:r>
          </a:p>
          <a:p>
            <a:r>
              <a:rPr lang="nl-NL" dirty="0" smtClean="0"/>
              <a:t>Dan vrije opdracht met keuze tussen werken met fotografie of met tekenen  </a:t>
            </a:r>
            <a:r>
              <a:rPr lang="nl-NL" sz="2600" dirty="0" smtClean="0"/>
              <a:t>(filmpjes maken, muziek eronder, … dat kunnen ze wel) </a:t>
            </a:r>
          </a:p>
          <a:p>
            <a:r>
              <a:rPr lang="nl-NL" dirty="0" smtClean="0"/>
              <a:t>Zorg voor heldere spelregels, een tussentijdse check</a:t>
            </a:r>
          </a:p>
          <a:p>
            <a:r>
              <a:rPr lang="nl-NL" dirty="0" smtClean="0"/>
              <a:t>Doe het eerst zelf!</a:t>
            </a:r>
            <a:endParaRPr lang="nl-NL"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23528" y="404664"/>
            <a:ext cx="5915000" cy="1143000"/>
          </a:xfrm>
        </p:spPr>
        <p:txBody>
          <a:bodyPr>
            <a:noAutofit/>
          </a:bodyPr>
          <a:lstStyle/>
          <a:p>
            <a:r>
              <a:rPr lang="nl-NL" sz="3200" dirty="0" smtClean="0"/>
              <a:t>Inzending 1: </a:t>
            </a:r>
            <a:br>
              <a:rPr lang="nl-NL" sz="3200" dirty="0" smtClean="0"/>
            </a:br>
            <a:r>
              <a:rPr lang="nl-NL" sz="3200" dirty="0" smtClean="0"/>
              <a:t>Hanneke </a:t>
            </a:r>
            <a:r>
              <a:rPr lang="nl-NL" sz="3200" dirty="0"/>
              <a:t>Berbers &amp; </a:t>
            </a:r>
            <a:r>
              <a:rPr lang="nl-NL" sz="3200" dirty="0" err="1"/>
              <a:t>Gerdien</a:t>
            </a:r>
            <a:r>
              <a:rPr lang="nl-NL" sz="3200" dirty="0"/>
              <a:t> van der </a:t>
            </a:r>
            <a:r>
              <a:rPr lang="nl-NL" sz="3200" dirty="0" smtClean="0"/>
              <a:t>Veer ( Biologie)</a:t>
            </a:r>
            <a:endParaRPr lang="nl-NL" sz="3200" dirty="0"/>
          </a:p>
        </p:txBody>
      </p:sp>
      <p:sp>
        <p:nvSpPr>
          <p:cNvPr id="3" name="Tijdelijke aanduiding voor inhoud 2"/>
          <p:cNvSpPr>
            <a:spLocks noGrp="1"/>
          </p:cNvSpPr>
          <p:nvPr>
            <p:ph idx="1"/>
          </p:nvPr>
        </p:nvSpPr>
        <p:spPr>
          <a:xfrm>
            <a:off x="395536" y="1844824"/>
            <a:ext cx="5554960" cy="1872208"/>
          </a:xfrm>
        </p:spPr>
        <p:txBody>
          <a:bodyPr>
            <a:normAutofit/>
          </a:bodyPr>
          <a:lstStyle/>
          <a:p>
            <a:r>
              <a:rPr lang="nl-NL" dirty="0" smtClean="0"/>
              <a:t>zie: </a:t>
            </a:r>
            <a:r>
              <a:rPr lang="nl-NL" u="sng" dirty="0" smtClean="0">
                <a:hlinkClick r:id="rId2"/>
              </a:rPr>
              <a:t>https</a:t>
            </a:r>
            <a:r>
              <a:rPr lang="nl-NL" u="sng" dirty="0">
                <a:hlinkClick r:id="rId2"/>
              </a:rPr>
              <a:t>://</a:t>
            </a:r>
            <a:r>
              <a:rPr lang="nl-NL" u="sng" dirty="0" smtClean="0">
                <a:hlinkClick r:id="rId2"/>
              </a:rPr>
              <a:t>www.youtube.com/watch?v=LRW1ZxCqzuY</a:t>
            </a:r>
            <a:endParaRPr lang="nl-NL" u="sng" dirty="0" smtClean="0"/>
          </a:p>
          <a:p>
            <a:endParaRPr lang="nl-NL" dirty="0"/>
          </a:p>
        </p:txBody>
      </p:sp>
      <p:pic>
        <p:nvPicPr>
          <p:cNvPr id="4" name="Afbeelding 3"/>
          <p:cNvPicPr/>
          <p:nvPr/>
        </p:nvPicPr>
        <p:blipFill rotWithShape="1">
          <a:blip r:embed="rId3" cstate="print">
            <a:extLst>
              <a:ext uri="{BEBA8EAE-BF5A-486C-A8C5-ECC9F3942E4B}">
                <a14:imgProps xmlns:lc="http://schemas.openxmlformats.org/drawingml/2006/lockedCanvas" xmlns:pic="http://schemas.openxmlformats.org/drawingml/2006/picture" xmlns="" xmlns:wpc="http://schemas.microsoft.com/office/word/2010/wordprocessingCanvas" xmlns:mo="http://schemas.microsoft.com/office/mac/office/2008/main" xmlns:mc="http://schemas.openxmlformats.org/markup-compatibility/2006" xmlns:mv="urn:schemas-microsoft-com:mac:vml"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ps="http://schemas.microsoft.com/office/word/2010/wordprocessingShape" xmlns:a14="http://schemas.microsoft.com/office/drawing/2010/main" xmlns:wne="http://schemas.microsoft.com/office/word/2006/wordml" xmlns:wp="http://schemas.openxmlformats.org/drawingml/2006/wordprocessingDrawing" xmlns:m="http://schemas.openxmlformats.org/officeDocument/2006/math" xmlns:ve="http://schemas.openxmlformats.org/markup-compatibility/2006">
                  <a14:imgLayer r:embed="rId7">
                    <a14:imgEffect>
                      <a14:sharpenSoften amount="25000"/>
                    </a14:imgEffect>
                    <a14:imgEffect>
                      <a14:brightnessContrast bright="40000" contrast="-40000"/>
                    </a14:imgEffect>
                  </a14:imgLayer>
                </a14:imgProps>
              </a:ext>
              <a:ext uri="{28A0092B-C50C-407E-A947-70E740481C1C}">
                <a14:useLocalDpi xmlns:lc="http://schemas.openxmlformats.org/drawingml/2006/lockedCanvas" xmlns:pic="http://schemas.openxmlformats.org/drawingml/2006/picture" xmlns="" xmlns:wpc="http://schemas.microsoft.com/office/word/2010/wordprocessingCanvas" xmlns:mo="http://schemas.microsoft.com/office/mac/office/2008/main" xmlns:mc="http://schemas.openxmlformats.org/markup-compatibility/2006" xmlns:mv="urn:schemas-microsoft-com:mac:vml"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ps="http://schemas.microsoft.com/office/word/2010/wordprocessingShape" xmlns:a14="http://schemas.microsoft.com/office/drawing/2010/main" xmlns:wne="http://schemas.microsoft.com/office/word/2006/wordml" xmlns:wp="http://schemas.openxmlformats.org/drawingml/2006/wordprocessingDrawing" xmlns:m="http://schemas.openxmlformats.org/officeDocument/2006/math" xmlns:ve="http://schemas.openxmlformats.org/markup-compatibility/2006" val="0"/>
              </a:ext>
            </a:extLst>
          </a:blip>
          <a:srcRect l="28315" t="3650" r="27365" b="10314"/>
          <a:stretch/>
        </p:blipFill>
        <p:spPr bwMode="auto">
          <a:xfrm>
            <a:off x="6444208" y="332656"/>
            <a:ext cx="2485256" cy="5904656"/>
          </a:xfrm>
          <a:prstGeom prst="rect">
            <a:avLst/>
          </a:prstGeom>
          <a:noFill/>
          <a:ln>
            <a:noFill/>
          </a:ln>
          <a:extLst>
            <a:ext uri="{53640926-AAD7-44d8-BBD7-CCE9431645EC}">
              <a14:shadowObscured xmlns:lc="http://schemas.openxmlformats.org/drawingml/2006/lockedCanvas" xmlns:pic="http://schemas.openxmlformats.org/drawingml/2006/picture" xmlns="" xmlns:wpc="http://schemas.microsoft.com/office/word/2010/wordprocessingCanvas" xmlns:mo="http://schemas.microsoft.com/office/mac/office/2008/main" xmlns:mc="http://schemas.openxmlformats.org/markup-compatibility/2006" xmlns:mv="urn:schemas-microsoft-com:mac:vml"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ps="http://schemas.microsoft.com/office/word/2010/wordprocessingShape" xmlns:a14="http://schemas.microsoft.com/office/drawing/2010/main" xmlns:wne="http://schemas.microsoft.com/office/word/2006/wordml" xmlns:wp="http://schemas.openxmlformats.org/drawingml/2006/wordprocessingDrawing" xmlns:m="http://schemas.openxmlformats.org/officeDocument/2006/math" xmlns:ve="http://schemas.openxmlformats.org/markup-compatibility/2006"/>
            </a:ext>
          </a:extLst>
        </p:spPr>
      </p:pic>
      <p:pic>
        <p:nvPicPr>
          <p:cNvPr id="5" name="Afbeelding 4" descr="2-2-2015 Uitslag Kerstprijsvraag Exact 2014 Ton Konings b.JPG"/>
          <p:cNvPicPr>
            <a:picLocks noChangeAspect="1"/>
          </p:cNvPicPr>
          <p:nvPr/>
        </p:nvPicPr>
        <p:blipFill>
          <a:blip r:embed="rId8" cstate="print"/>
          <a:stretch>
            <a:fillRect/>
          </a:stretch>
        </p:blipFill>
        <p:spPr>
          <a:xfrm>
            <a:off x="0" y="3573016"/>
            <a:ext cx="5839972" cy="3284984"/>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4474840" cy="1143000"/>
          </a:xfrm>
        </p:spPr>
        <p:txBody>
          <a:bodyPr>
            <a:noAutofit/>
          </a:bodyPr>
          <a:lstStyle/>
          <a:p>
            <a:r>
              <a:rPr lang="nl-NL" sz="3200" dirty="0" smtClean="0"/>
              <a:t>inzending 2 en tevens </a:t>
            </a:r>
            <a:br>
              <a:rPr lang="nl-NL" sz="3200" dirty="0" smtClean="0"/>
            </a:br>
            <a:r>
              <a:rPr lang="nl-NL" sz="3200" dirty="0" smtClean="0"/>
              <a:t>Hoofdprijs </a:t>
            </a:r>
            <a:r>
              <a:rPr lang="nl-NL" sz="3200" dirty="0" smtClean="0"/>
              <a:t/>
            </a:r>
            <a:br>
              <a:rPr lang="nl-NL" sz="3200" dirty="0" smtClean="0"/>
            </a:br>
            <a:r>
              <a:rPr lang="nl-NL" sz="3200" dirty="0" smtClean="0"/>
              <a:t>(en </a:t>
            </a:r>
            <a:r>
              <a:rPr lang="nl-NL" sz="3200" dirty="0" err="1" smtClean="0"/>
              <a:t>hoofdprijs-waardig</a:t>
            </a:r>
            <a:r>
              <a:rPr lang="nl-NL" sz="3200" dirty="0" smtClean="0"/>
              <a:t>)</a:t>
            </a:r>
            <a:endParaRPr lang="nl-NL" sz="3200" dirty="0"/>
          </a:p>
        </p:txBody>
      </p:sp>
      <p:sp>
        <p:nvSpPr>
          <p:cNvPr id="3" name="Tijdelijke aanduiding voor inhoud 2"/>
          <p:cNvSpPr>
            <a:spLocks noGrp="1"/>
          </p:cNvSpPr>
          <p:nvPr>
            <p:ph idx="1"/>
          </p:nvPr>
        </p:nvSpPr>
        <p:spPr>
          <a:xfrm>
            <a:off x="683568" y="2276872"/>
            <a:ext cx="4248472" cy="1296144"/>
          </a:xfrm>
        </p:spPr>
        <p:txBody>
          <a:bodyPr>
            <a:normAutofit fontScale="47500" lnSpcReduction="20000"/>
          </a:bodyPr>
          <a:lstStyle/>
          <a:p>
            <a:r>
              <a:rPr lang="nl-NL" sz="5100" dirty="0" smtClean="0"/>
              <a:t>Wil Mertens, Ellen Leeuwenkamp</a:t>
            </a:r>
          </a:p>
          <a:p>
            <a:r>
              <a:rPr lang="nl-NL" u="sng" dirty="0" smtClean="0">
                <a:hlinkClick r:id="rId2"/>
              </a:rPr>
              <a:t>http://youtu.be/4NpEyLw2Hdk</a:t>
            </a:r>
            <a:r>
              <a:rPr lang="nl-NL" dirty="0" smtClean="0"/>
              <a:t>  (geluid </a:t>
            </a:r>
            <a:r>
              <a:rPr lang="nl-NL" dirty="0"/>
              <a:t>van Supertramp is vanwege risico van een </a:t>
            </a:r>
            <a:r>
              <a:rPr lang="nl-NL" dirty="0" smtClean="0"/>
              <a:t>boete verwijderd , versie </a:t>
            </a:r>
            <a:r>
              <a:rPr lang="nl-NL" dirty="0"/>
              <a:t>met </a:t>
            </a:r>
            <a:r>
              <a:rPr lang="nl-NL" dirty="0" smtClean="0"/>
              <a:t>geluid is opvraagbaar).</a:t>
            </a:r>
            <a:endParaRPr lang="nl-NL" dirty="0"/>
          </a:p>
          <a:p>
            <a:endParaRPr lang="nl-NL" dirty="0"/>
          </a:p>
        </p:txBody>
      </p:sp>
      <p:pic>
        <p:nvPicPr>
          <p:cNvPr id="4" name="Afbeelding 3"/>
          <p:cNvPicPr/>
          <p:nvPr/>
        </p:nvPicPr>
        <p:blipFill rotWithShape="1">
          <a:blip r:embed="rId3" cstate="print">
            <a:extLst>
              <a:ext uri="{BEBA8EAE-BF5A-486C-A8C5-ECC9F3942E4B}">
                <a14:imgProps xmlns="" xmlns:wpc="http://schemas.microsoft.com/office/word/2010/wordprocessingCanvas" xmlns:mc="http://schemas.openxmlformats.org/markup-compatibility/2006"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14="http://schemas.microsoft.com/office/drawing/2010/main" xmlns:pic="http://schemas.openxmlformats.org/drawingml/2006/picture" xmlns:lc="http://schemas.openxmlformats.org/drawingml/2006/lockedCanvas">
                  <a14:imgLayer r:embed="rId10">
                    <a14:imgEffect>
                      <a14:sharpenSoften amount="25000"/>
                    </a14:imgEffect>
                    <a14:imgEffect>
                      <a14:colorTemperature colorTemp="5900"/>
                    </a14:imgEffect>
                    <a14:imgEffect>
                      <a14:saturation sat="33000"/>
                    </a14:imgEffect>
                  </a14:imgLayer>
                </a14:imgProps>
              </a:ext>
              <a:ext uri="{28A0092B-C50C-407E-A947-70E740481C1C}">
                <a14:useLocalDpi xmlns="" xmlns:wpc="http://schemas.microsoft.com/office/word/2010/wordprocessingCanvas" xmlns:mc="http://schemas.openxmlformats.org/markup-compatibility/2006"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14="http://schemas.microsoft.com/office/drawing/2010/main" xmlns:pic="http://schemas.openxmlformats.org/drawingml/2006/picture" xmlns:lc="http://schemas.openxmlformats.org/drawingml/2006/lockedCanvas" val="0"/>
              </a:ext>
            </a:extLst>
          </a:blip>
          <a:srcRect l="25018" t="3698" r="28334" b="9921"/>
          <a:stretch/>
        </p:blipFill>
        <p:spPr bwMode="auto">
          <a:xfrm rot="16200000">
            <a:off x="3181425" y="1291183"/>
            <a:ext cx="2925164" cy="77768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53640926-AAD7-44D8-BBD7-CCE9431645EC}">
              <a14:shadowObscured xmlns="" xmlns:wpc="http://schemas.microsoft.com/office/word/2010/wordprocessingCanvas" xmlns:mc="http://schemas.openxmlformats.org/markup-compatibility/2006"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14="http://schemas.microsoft.com/office/drawing/2010/main" xmlns:pic="http://schemas.openxmlformats.org/drawingml/2006/picture" xmlns:lc="http://schemas.openxmlformats.org/drawingml/2006/lockedCanvas"/>
            </a:ext>
          </a:extLst>
        </p:spPr>
      </p:pic>
      <p:pic>
        <p:nvPicPr>
          <p:cNvPr id="5" name="Afbeelding 4" descr="2-2-2015 Uitslag Kerstprijsvraag Exact 2014 Ellen Leeuwekamp en Titia Bredéé.JPG"/>
          <p:cNvPicPr>
            <a:picLocks noChangeAspect="1"/>
          </p:cNvPicPr>
          <p:nvPr/>
        </p:nvPicPr>
        <p:blipFill>
          <a:blip r:embed="rId11" cstate="print"/>
          <a:stretch>
            <a:fillRect/>
          </a:stretch>
        </p:blipFill>
        <p:spPr>
          <a:xfrm>
            <a:off x="5004048" y="0"/>
            <a:ext cx="4139952" cy="2328723"/>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417</Words>
  <Application>Microsoft Office PowerPoint</Application>
  <PresentationFormat>Diavoorstelling (4:3)</PresentationFormat>
  <Paragraphs>42</Paragraphs>
  <Slides>10</Slides>
  <Notes>0</Notes>
  <HiddenSlides>0</HiddenSlides>
  <MMClips>0</MMClips>
  <ScaleCrop>false</ScaleCrop>
  <HeadingPairs>
    <vt:vector size="4" baseType="variant">
      <vt:variant>
        <vt:lpstr>Thema</vt:lpstr>
      </vt:variant>
      <vt:variant>
        <vt:i4>1</vt:i4>
      </vt:variant>
      <vt:variant>
        <vt:lpstr>Diatitels</vt:lpstr>
      </vt:variant>
      <vt:variant>
        <vt:i4>10</vt:i4>
      </vt:variant>
    </vt:vector>
  </HeadingPairs>
  <TitlesOfParts>
    <vt:vector size="11" baseType="lpstr">
      <vt:lpstr>Office-thema</vt:lpstr>
      <vt:lpstr>      Kerstprijsvraag Exact 2014, terugblik en uitslag </vt:lpstr>
      <vt:lpstr>overzicht project</vt:lpstr>
      <vt:lpstr>presentaties</vt:lpstr>
      <vt:lpstr>Idee:  van foto  naar   Rever- spectief  </vt:lpstr>
      <vt:lpstr>Een schoolproject van één van de alumni   ( Olympus College Arnhem, klas 2 hv, docent Ad Rijkers) </vt:lpstr>
      <vt:lpstr>Beperkte deelname Kerstprijsvraag:</vt:lpstr>
      <vt:lpstr>Tips voor leerlingenproject</vt:lpstr>
      <vt:lpstr>Inzending 1:  Hanneke Berbers &amp; Gerdien van der Veer ( Biologie)</vt:lpstr>
      <vt:lpstr>inzending 2 en tevens  Hoofdprijs  (en hoofdprijs-waardig)</vt:lpstr>
      <vt:lpstr>Dia 10</vt:lpstr>
    </vt:vector>
  </TitlesOfParts>
  <Company>Hogeschool van Arnhem en Nijmegen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 1</dc:title>
  <dc:creator>konings</dc:creator>
  <cp:lastModifiedBy>konings</cp:lastModifiedBy>
  <cp:revision>15</cp:revision>
  <dcterms:created xsi:type="dcterms:W3CDTF">2015-01-26T11:25:20Z</dcterms:created>
  <dcterms:modified xsi:type="dcterms:W3CDTF">2015-02-03T07:57:05Z</dcterms:modified>
</cp:coreProperties>
</file>