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76" r:id="rId7"/>
    <p:sldId id="257" r:id="rId8"/>
    <p:sldId id="268" r:id="rId9"/>
    <p:sldId id="269" r:id="rId10"/>
    <p:sldId id="270" r:id="rId11"/>
    <p:sldId id="273" r:id="rId12"/>
    <p:sldId id="274" r:id="rId13"/>
    <p:sldId id="275" r:id="rId14"/>
    <p:sldId id="271" r:id="rId15"/>
    <p:sldId id="264" r:id="rId16"/>
    <p:sldId id="265" r:id="rId17"/>
    <p:sldId id="272" r:id="rId18"/>
    <p:sldId id="266" r:id="rId19"/>
    <p:sldId id="277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95B9F-0F4D-4D25-8314-47E610C99414}" type="datetimeFigureOut">
              <a:rPr lang="nl-NL" smtClean="0"/>
              <a:pPr/>
              <a:t>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844B7-8B41-4C19-B2F3-ECC60D5A3B6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hyperlink" Target="//upload.wikimedia.org/wikipedia/commons/a/a6/Cuboctahedron.png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://de.wikipedia.org/wiki/Rhombendodekaed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//upload.wikimedia.org/wikipedia/commons/b/ba/Rhombicdodecahedron.jpg" TargetMode="Externa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a/a6/Cuboctahedron.pn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//upload.wikimedia.org/wikipedia/commons/b/ba/Rhombicdodecahedron.jpg" TargetMode="Externa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de.wikipedia.org/wiki/Catalanischer_K%C3%B6rper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ehart.com/cards/card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Kerstprijsvraag 2014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inzendingen en enige uitleg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1143000"/>
          </a:xfrm>
        </p:spPr>
        <p:txBody>
          <a:bodyPr/>
          <a:lstStyle/>
          <a:p>
            <a:r>
              <a:rPr lang="nl-NL" dirty="0" err="1" smtClean="0"/>
              <a:t>jelle</a:t>
            </a:r>
            <a:endParaRPr lang="nl-NL" dirty="0"/>
          </a:p>
        </p:txBody>
      </p:sp>
      <p:pic>
        <p:nvPicPr>
          <p:cNvPr id="4" name="Tijdelijke aanduiding voor inhoud 3" descr="jel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88640"/>
            <a:ext cx="4906640" cy="6542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buddy</a:t>
            </a:r>
            <a:endParaRPr lang="nl-NL" dirty="0"/>
          </a:p>
        </p:txBody>
      </p:sp>
      <p:pic>
        <p:nvPicPr>
          <p:cNvPr id="4" name="Tijdelijke aanduiding voor inhoud 3" descr="bud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6688" cy="1143000"/>
          </a:xfrm>
        </p:spPr>
        <p:txBody>
          <a:bodyPr/>
          <a:lstStyle/>
          <a:p>
            <a:r>
              <a:rPr lang="nl-NL" dirty="0" err="1" smtClean="0"/>
              <a:t>nieke</a:t>
            </a:r>
            <a:endParaRPr lang="nl-NL" dirty="0"/>
          </a:p>
        </p:txBody>
      </p:sp>
      <p:pic>
        <p:nvPicPr>
          <p:cNvPr id="4" name="Tijdelijke aanduiding voor inhoud 3" descr="nie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1" y="0"/>
            <a:ext cx="3851920" cy="68329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txBody>
          <a:bodyPr/>
          <a:lstStyle/>
          <a:p>
            <a:r>
              <a:rPr lang="nl-NL" dirty="0" smtClean="0"/>
              <a:t>Titia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0"/>
            <a:ext cx="3995936" cy="4525963"/>
          </a:xfrm>
        </p:spPr>
        <p:txBody>
          <a:bodyPr/>
          <a:lstStyle/>
          <a:p>
            <a:r>
              <a:rPr lang="nl-NL" dirty="0" smtClean="0"/>
              <a:t>aanmoedigingsprijs</a:t>
            </a:r>
            <a:endParaRPr lang="nl-NL" dirty="0"/>
          </a:p>
        </p:txBody>
      </p:sp>
      <p:pic>
        <p:nvPicPr>
          <p:cNvPr id="4" name="Afbeelding 3" descr="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62672" cy="589066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ton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2700" dirty="0" smtClean="0"/>
              <a:t>stuurde (in eerste instantie) als enige een nieuw object in ( links, daarover meer in volgende dia’s)</a:t>
            </a:r>
            <a:br>
              <a:rPr lang="nl-NL" sz="2700" dirty="0" smtClean="0"/>
            </a:br>
            <a:r>
              <a:rPr lang="nl-NL" sz="2700" dirty="0" smtClean="0"/>
              <a:t/>
            </a:r>
            <a:br>
              <a:rPr lang="nl-NL" sz="2700" dirty="0" smtClean="0"/>
            </a:br>
            <a:r>
              <a:rPr lang="nl-NL" sz="2700" dirty="0" smtClean="0"/>
              <a:t>maar zie vooral ‘tot slot’ de laatste dia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 descr="Ton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0"/>
            <a:ext cx="5148064" cy="68640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7944" y="0"/>
            <a:ext cx="226876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1810544" cy="6858000"/>
          </a:xfrm>
        </p:spPr>
        <p:txBody>
          <a:bodyPr>
            <a:normAutofit lnSpcReduction="10000"/>
          </a:bodyPr>
          <a:lstStyle/>
          <a:p>
            <a:r>
              <a:rPr lang="nl-NL" sz="2200" dirty="0" err="1" smtClean="0"/>
              <a:t>archimedisch</a:t>
            </a:r>
            <a:r>
              <a:rPr lang="nl-NL" sz="2200" dirty="0" smtClean="0"/>
              <a:t> lichaam (ieder hoekpunt gelijk)</a:t>
            </a:r>
          </a:p>
          <a:p>
            <a:r>
              <a:rPr lang="nl-NL" sz="2200" dirty="0" smtClean="0"/>
              <a:t>duale  </a:t>
            </a:r>
            <a:r>
              <a:rPr lang="nl-NL" sz="2200" dirty="0" err="1" smtClean="0"/>
              <a:t>catalan</a:t>
            </a:r>
            <a:r>
              <a:rPr lang="nl-NL" sz="2200" dirty="0" smtClean="0"/>
              <a:t> figuur (ieder zijvlak gelijk) </a:t>
            </a:r>
          </a:p>
          <a:p>
            <a:pPr lvl="0"/>
            <a:r>
              <a:rPr lang="nl-NL" sz="2200" dirty="0" smtClean="0"/>
              <a:t>ieder </a:t>
            </a:r>
            <a:r>
              <a:rPr lang="nl-NL" sz="2200" dirty="0"/>
              <a:t>zijvlak wordt één </a:t>
            </a:r>
            <a:r>
              <a:rPr lang="nl-NL" sz="2200" dirty="0" smtClean="0"/>
              <a:t>kaart</a:t>
            </a:r>
          </a:p>
          <a:p>
            <a:pPr lvl="0"/>
            <a:r>
              <a:rPr lang="nl-NL" sz="2200" dirty="0" smtClean="0"/>
              <a:t>insnijdingen zijn helft van (symmetrische) lijnen</a:t>
            </a:r>
          </a:p>
          <a:p>
            <a:pPr lvl="0"/>
            <a:endParaRPr lang="nl-NL" sz="2400" dirty="0"/>
          </a:p>
          <a:p>
            <a:endParaRPr lang="nl-N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895" t="21282" r="30977" b="6250"/>
          <a:stretch>
            <a:fillRect/>
          </a:stretch>
        </p:blipFill>
        <p:spPr bwMode="auto">
          <a:xfrm>
            <a:off x="1979712" y="4557476"/>
            <a:ext cx="1656184" cy="230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georgehart.com/cards/cards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1775" y="4981454"/>
            <a:ext cx="2222225" cy="1876546"/>
          </a:xfrm>
          <a:prstGeom prst="rect">
            <a:avLst/>
          </a:prstGeom>
          <a:noFill/>
        </p:spPr>
      </p:pic>
      <p:pic>
        <p:nvPicPr>
          <p:cNvPr id="6" name="Afbeelding 1" descr="http://www.georgehart.com/cards/cards-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696" y="0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www.georgehart.com/cards/rhombicosidodecahedr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0"/>
            <a:ext cx="2113966" cy="2227705"/>
          </a:xfrm>
          <a:prstGeom prst="rect">
            <a:avLst/>
          </a:prstGeom>
          <a:noFill/>
        </p:spPr>
      </p:pic>
      <p:pic>
        <p:nvPicPr>
          <p:cNvPr id="1032" name="Picture 8" descr="http://www.georgehart.com/cards/trapezoidal-hexecontahedron-mark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2276872"/>
            <a:ext cx="2088232" cy="2153946"/>
          </a:xfrm>
          <a:prstGeom prst="rect">
            <a:avLst/>
          </a:prstGeom>
          <a:noFill/>
        </p:spPr>
      </p:pic>
      <p:cxnSp>
        <p:nvCxnSpPr>
          <p:cNvPr id="17" name="Rechte verbindingslijn 16"/>
          <p:cNvCxnSpPr/>
          <p:nvPr/>
        </p:nvCxnSpPr>
        <p:spPr>
          <a:xfrm flipH="1" flipV="1">
            <a:off x="4211960" y="5733256"/>
            <a:ext cx="792088" cy="504056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ep 37"/>
          <p:cNvGrpSpPr/>
          <p:nvPr/>
        </p:nvGrpSpPr>
        <p:grpSpPr>
          <a:xfrm>
            <a:off x="4139952" y="3257181"/>
            <a:ext cx="2592288" cy="3600820"/>
            <a:chOff x="4139952" y="3257181"/>
            <a:chExt cx="2592288" cy="3600820"/>
          </a:xfrm>
        </p:grpSpPr>
        <p:grpSp>
          <p:nvGrpSpPr>
            <p:cNvPr id="34" name="Groep 33"/>
            <p:cNvGrpSpPr/>
            <p:nvPr/>
          </p:nvGrpSpPr>
          <p:grpSpPr>
            <a:xfrm>
              <a:off x="4139952" y="3257181"/>
              <a:ext cx="2592288" cy="3600820"/>
              <a:chOff x="4139952" y="3257181"/>
              <a:chExt cx="2592288" cy="3600820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9895" t="21282" r="30977" b="6250"/>
              <a:stretch>
                <a:fillRect/>
              </a:stretch>
            </p:blipFill>
            <p:spPr bwMode="auto">
              <a:xfrm>
                <a:off x="4139952" y="3257181"/>
                <a:ext cx="2592288" cy="3600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Rechte verbindingslijn 11"/>
              <p:cNvCxnSpPr/>
              <p:nvPr/>
            </p:nvCxnSpPr>
            <p:spPr>
              <a:xfrm flipV="1">
                <a:off x="4644008" y="3356992"/>
                <a:ext cx="504056" cy="72008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Rechte verbindingslijn 13"/>
              <p:cNvCxnSpPr/>
              <p:nvPr/>
            </p:nvCxnSpPr>
            <p:spPr>
              <a:xfrm flipH="1" flipV="1">
                <a:off x="6156176" y="4077072"/>
                <a:ext cx="432048" cy="72008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Rechte verbindingslijn 17"/>
              <p:cNvCxnSpPr/>
              <p:nvPr/>
            </p:nvCxnSpPr>
            <p:spPr>
              <a:xfrm flipV="1">
                <a:off x="5076056" y="6237312"/>
                <a:ext cx="792088" cy="432048"/>
              </a:xfrm>
              <a:prstGeom prst="line">
                <a:avLst/>
              </a:prstGeom>
              <a:ln w="25400">
                <a:solidFill>
                  <a:srgbClr val="00B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Rechte verbindingslijn 34"/>
            <p:cNvCxnSpPr/>
            <p:nvPr/>
          </p:nvCxnSpPr>
          <p:spPr>
            <a:xfrm flipH="1" flipV="1">
              <a:off x="4283968" y="5805264"/>
              <a:ext cx="720080" cy="432048"/>
            </a:xfrm>
            <a:prstGeom prst="line">
              <a:avLst/>
            </a:prstGeom>
            <a:ln w="254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48965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een nieuwe (eenvoudige)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3960440" cy="4752528"/>
          </a:xfrm>
        </p:spPr>
        <p:txBody>
          <a:bodyPr>
            <a:normAutofit fontScale="77500" lnSpcReduction="20000"/>
          </a:bodyPr>
          <a:lstStyle/>
          <a:p>
            <a:r>
              <a:rPr lang="nl-NL" dirty="0" err="1" smtClean="0"/>
              <a:t>archimedisch</a:t>
            </a:r>
            <a:r>
              <a:rPr lang="nl-NL" dirty="0" smtClean="0"/>
              <a:t> lichaam: </a:t>
            </a:r>
            <a:r>
              <a:rPr lang="nl-NL" dirty="0" err="1" smtClean="0"/>
              <a:t>kuboktaeder</a:t>
            </a:r>
            <a:endParaRPr lang="nl-NL" dirty="0" smtClean="0"/>
          </a:p>
          <a:p>
            <a:r>
              <a:rPr lang="nl-NL" dirty="0" smtClean="0"/>
              <a:t>duale </a:t>
            </a:r>
            <a:r>
              <a:rPr lang="nl-NL" dirty="0" err="1" smtClean="0"/>
              <a:t>catelan</a:t>
            </a:r>
            <a:r>
              <a:rPr lang="nl-NL" dirty="0" smtClean="0"/>
              <a:t> figuur: ruitentwaalfvlak</a:t>
            </a:r>
          </a:p>
          <a:p>
            <a:r>
              <a:rPr lang="nl-NL" dirty="0" smtClean="0"/>
              <a:t> zoeken naar eigenschappen van de ruiten :</a:t>
            </a:r>
          </a:p>
          <a:p>
            <a:r>
              <a:rPr lang="nl-NL" dirty="0" smtClean="0">
                <a:hlinkClick r:id="rId2"/>
              </a:rPr>
              <a:t>http://de.wikipedia.org/wiki/Rhombendodekaeder</a:t>
            </a:r>
            <a:endParaRPr lang="nl-NL" dirty="0" smtClean="0"/>
          </a:p>
          <a:p>
            <a:r>
              <a:rPr lang="nl-NL" dirty="0" smtClean="0"/>
              <a:t>Hoe leg je de kaart over de ruit?</a:t>
            </a:r>
          </a:p>
          <a:p>
            <a:r>
              <a:rPr lang="nl-NL" dirty="0" smtClean="0"/>
              <a:t>waar zet je de sneetjes?</a:t>
            </a:r>
            <a:endParaRPr lang="nl-NL" dirty="0"/>
          </a:p>
        </p:txBody>
      </p:sp>
      <p:pic>
        <p:nvPicPr>
          <p:cNvPr id="13314" name="Picture 2" descr="File:Cuboctahedro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0"/>
            <a:ext cx="2232248" cy="2232248"/>
          </a:xfrm>
          <a:prstGeom prst="rect">
            <a:avLst/>
          </a:prstGeom>
          <a:noFill/>
        </p:spPr>
      </p:pic>
      <p:pic>
        <p:nvPicPr>
          <p:cNvPr id="13316" name="Picture 4" descr="File:Rhombicdodecahedro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88640"/>
            <a:ext cx="2160240" cy="1917014"/>
          </a:xfrm>
          <a:prstGeom prst="rect">
            <a:avLst/>
          </a:prstGeom>
          <a:noFill/>
        </p:spPr>
      </p:pic>
      <p:grpSp>
        <p:nvGrpSpPr>
          <p:cNvPr id="30" name="Groep 29"/>
          <p:cNvGrpSpPr/>
          <p:nvPr/>
        </p:nvGrpSpPr>
        <p:grpSpPr>
          <a:xfrm>
            <a:off x="5508104" y="2276872"/>
            <a:ext cx="2592288" cy="2480064"/>
            <a:chOff x="5508104" y="2276872"/>
            <a:chExt cx="2592288" cy="2480064"/>
          </a:xfrm>
        </p:grpSpPr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20297" t="51561" r="45742" b="11407"/>
            <a:stretch>
              <a:fillRect/>
            </a:stretch>
          </p:blipFill>
          <p:spPr bwMode="auto">
            <a:xfrm>
              <a:off x="5508104" y="2636912"/>
              <a:ext cx="2592288" cy="2120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20297" t="21656" r="45742" b="71194"/>
            <a:stretch>
              <a:fillRect/>
            </a:stretch>
          </p:blipFill>
          <p:spPr bwMode="auto">
            <a:xfrm>
              <a:off x="5508104" y="2276872"/>
              <a:ext cx="2592288" cy="40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Afbeelding 14" descr="RhombicDodecRhombus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941168"/>
            <a:ext cx="254126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hoek 15"/>
          <p:cNvSpPr/>
          <p:nvPr/>
        </p:nvSpPr>
        <p:spPr>
          <a:xfrm>
            <a:off x="4355976" y="5085184"/>
            <a:ext cx="1656184" cy="11521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3" name="Rechte verbindingslijn 22"/>
          <p:cNvCxnSpPr/>
          <p:nvPr/>
        </p:nvCxnSpPr>
        <p:spPr>
          <a:xfrm flipH="1">
            <a:off x="8532440" y="5805264"/>
            <a:ext cx="216024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ep 26"/>
          <p:cNvGrpSpPr/>
          <p:nvPr/>
        </p:nvGrpSpPr>
        <p:grpSpPr>
          <a:xfrm>
            <a:off x="7092280" y="5085184"/>
            <a:ext cx="1656184" cy="1152128"/>
            <a:chOff x="7092280" y="5085184"/>
            <a:chExt cx="1656184" cy="1152128"/>
          </a:xfrm>
        </p:grpSpPr>
        <p:sp>
          <p:nvSpPr>
            <p:cNvPr id="18" name="Rechthoek 17"/>
            <p:cNvSpPr/>
            <p:nvPr/>
          </p:nvSpPr>
          <p:spPr>
            <a:xfrm>
              <a:off x="7092280" y="5085184"/>
              <a:ext cx="1656184" cy="11521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0" name="Rechte verbindingslijn 19"/>
            <p:cNvCxnSpPr/>
            <p:nvPr/>
          </p:nvCxnSpPr>
          <p:spPr>
            <a:xfrm flipH="1">
              <a:off x="7092280" y="5301208"/>
              <a:ext cx="216024" cy="1440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flipH="1" flipV="1">
              <a:off x="7380312" y="6093296"/>
              <a:ext cx="279648" cy="13563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flipH="1" flipV="1">
              <a:off x="8028384" y="5085184"/>
              <a:ext cx="279648" cy="13563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To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76872"/>
            <a:ext cx="6108171" cy="4581128"/>
          </a:xfrm>
        </p:spPr>
      </p:pic>
      <p:pic>
        <p:nvPicPr>
          <p:cNvPr id="5" name="Picture 2" descr="File:Cuboctahedro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2232248" cy="2232248"/>
          </a:xfrm>
          <a:prstGeom prst="rect">
            <a:avLst/>
          </a:prstGeom>
          <a:noFill/>
        </p:spPr>
      </p:pic>
      <p:pic>
        <p:nvPicPr>
          <p:cNvPr id="6" name="Picture 4" descr="File:Rhombicdodecahedro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3760" y="188640"/>
            <a:ext cx="2160240" cy="1917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 nog meer </a:t>
            </a:r>
            <a:r>
              <a:rPr lang="nl-NL" dirty="0" err="1" smtClean="0"/>
              <a:t>catalan</a:t>
            </a:r>
            <a:r>
              <a:rPr lang="nl-NL" dirty="0" smtClean="0"/>
              <a:t> veelvlakken kun je hetzelfde kunstje doen</a:t>
            </a:r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http://de.wikipedia.org/wiki/Catalanischer_K%C3%B6rper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je kunt 13 echt verschillende bollen maken, maar ook nog per bol variëren met hoe je de kaart over de veelhoek heen legt</a:t>
            </a:r>
          </a:p>
          <a:p>
            <a:endParaRPr lang="nl-NL" dirty="0" smtClean="0"/>
          </a:p>
          <a:p>
            <a:r>
              <a:rPr lang="nl-NL" dirty="0" smtClean="0"/>
              <a:t>veel succes ermee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tot slot </a:t>
            </a:r>
            <a:br>
              <a:rPr lang="nl-NL" dirty="0" smtClean="0"/>
            </a:br>
            <a:r>
              <a:rPr lang="nl-NL" dirty="0" smtClean="0"/>
              <a:t>‘de eer van de studenten is gered’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88840"/>
            <a:ext cx="2962672" cy="4525963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na de deadline leverde </a:t>
            </a:r>
          </a:p>
          <a:p>
            <a:pPr>
              <a:buNone/>
            </a:pPr>
            <a:r>
              <a:rPr lang="nl-NL" dirty="0" smtClean="0"/>
              <a:t>	Jelle</a:t>
            </a:r>
          </a:p>
          <a:p>
            <a:pPr>
              <a:buNone/>
            </a:pPr>
            <a:r>
              <a:rPr lang="nl-NL" dirty="0" smtClean="0"/>
              <a:t>	alsnog een fraaie  bol </a:t>
            </a:r>
          </a:p>
          <a:p>
            <a:pPr>
              <a:buNone/>
            </a:pPr>
            <a:r>
              <a:rPr lang="nl-NL" dirty="0" smtClean="0"/>
              <a:t>	(op 5,3,3,3,3 lichaam, met 2 soorten kaarten) en verslag  met indrukwekkende berekeningen op.</a:t>
            </a:r>
          </a:p>
          <a:p>
            <a:pPr>
              <a:buNone/>
            </a:pPr>
            <a:r>
              <a:rPr lang="nl-NL" dirty="0" smtClean="0"/>
              <a:t>	en verdiende alsnog 1 </a:t>
            </a:r>
            <a:r>
              <a:rPr lang="nl-NL" dirty="0" err="1" smtClean="0"/>
              <a:t>ec</a:t>
            </a:r>
            <a:r>
              <a:rPr lang="nl-NL" dirty="0" smtClean="0"/>
              <a:t> extra. </a:t>
            </a:r>
            <a:endParaRPr lang="nl-NL" dirty="0"/>
          </a:p>
        </p:txBody>
      </p:sp>
      <p:pic>
        <p:nvPicPr>
          <p:cNvPr id="4" name="Picture 18" descr="Macintosh HD:Users:jelletorresruano:Pictures:iPhoto Library.photolibrary:Masters:2014:01:14:20140114-133619:DSCF474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 l="18718" t="7282" r="17068" b="16257"/>
          <a:stretch>
            <a:fillRect/>
          </a:stretch>
        </p:blipFill>
        <p:spPr bwMode="auto">
          <a:xfrm>
            <a:off x="4067944" y="1556792"/>
            <a:ext cx="5076056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Tijdelijke aanduiding voor inhoud 3" descr="jelle.JPG"/>
          <p:cNvPicPr>
            <a:picLocks noChangeAspect="1"/>
          </p:cNvPicPr>
          <p:nvPr/>
        </p:nvPicPr>
        <p:blipFill>
          <a:blip r:embed="rId3" cstate="print"/>
          <a:srcRect l="49897" t="19812" r="3141" b="28456"/>
          <a:stretch>
            <a:fillRect/>
          </a:stretch>
        </p:blipFill>
        <p:spPr>
          <a:xfrm>
            <a:off x="2699792" y="1556792"/>
            <a:ext cx="1152128" cy="169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" descr="http://www.georgehart.com/cards/cards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6632"/>
            <a:ext cx="48245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619672" y="5301208"/>
            <a:ext cx="5472608" cy="1104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nl-NL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Prettige feestdagen en een </a:t>
            </a:r>
            <a:r>
              <a:rPr kumimoji="0" lang="nl-NL" sz="4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gelukkig 2014 </a:t>
            </a:r>
            <a:r>
              <a:rPr kumimoji="0" lang="nl-NL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toegewenst</a:t>
            </a:r>
            <a:endParaRPr kumimoji="0" lang="nl-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4" descr="http://www.georgehart.com/cards/cards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6632"/>
            <a:ext cx="55002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123728" y="6021288"/>
            <a:ext cx="5328592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Bron: http://www.georgehart.com/cards/cards.html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55576" y="476672"/>
            <a:ext cx="7554044" cy="4268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 52 kaarten in een kaartspel symboliseren de weken van het jaar, de vier soorten de seizoenen, het aantal  per soort de 13 </a:t>
            </a:r>
            <a:r>
              <a:rPr kumimoji="0" lang="nl-NL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maan-maanden</a:t>
            </a: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Als alle waarden bij elkaar worden opgeteld is de uitkomst 364. De jokers zouden er zijn om aan 365 of 366 ( voor het schrikkeljaar) te komen. Via Google kun je nog meer te weten komen. Het kaartspel als geheel staat symbool voor het Leven, voor of je geluk of ongeluk toevalt.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Echter niet de kaarten die je krijgt,  brengen je geluk, maar hoe jij ermee speelt. Dit geluk maak je zelf. </a:t>
            </a:r>
            <a:endParaRPr kumimoji="0" lang="nl-NL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4300" y="168274"/>
            <a:ext cx="8274124" cy="64290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Kerstprijsvraag 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Deze prijsvraag bestaat uit het uitvoeren van twee of drie   opdrachten: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1.Maak de kaartenbol van de voorzijde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óf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die van de achterzijde van deze kaart. Deze zijn ontworpen door de wiskundige en kunstenaar George Hart. Instructies en hoe deze samenhangen met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Archimedische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veelvlakken vind je op: 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hlinkClick r:id="rId2"/>
              </a:rPr>
              <a:t>http://www.georgehart.com/cards/cards.html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Beloning: 0.5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KM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2.Ontwerp zelf een nieuwe kaartenbol op een ander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Archimedisch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veelvlak. Lever daarbij ook overzichtelijke berekeningen in. 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Beloning: extra 0.5 of 1.0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ec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KM (afhankelijk van gekozen veelvlak)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3.Maak een foto van jezelf met het object of de objecten. Mail onderdeel 3 naar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ton.konings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@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han.nl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Lever de  objecten  en het  verslagje bij 2.  uiterlijk 1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0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januari 2014 in,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Gymnasion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kamer 2.110B bij 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Gé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Frank of Ton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Beloning voor niet- studenten van de lerarenopleiding wiskunde van de HAN: een mooie fles wijn. Je krijgt de objecten na tentoonstelling terug.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nl-N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deelname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6 studenten stuurden een ‘</a:t>
            </a:r>
            <a:r>
              <a:rPr lang="nl-NL" dirty="0" err="1" smtClean="0"/>
              <a:t>selfie</a:t>
            </a:r>
            <a:r>
              <a:rPr lang="nl-NL" dirty="0" smtClean="0"/>
              <a:t>’ , met onderdeel 1 (namaken van bollen op de kerstkaart, volgens gegevens van de site van George Hart) en verdienen daarmee 0,5 </a:t>
            </a:r>
            <a:r>
              <a:rPr lang="nl-NL" dirty="0" err="1" smtClean="0"/>
              <a:t>ec</a:t>
            </a:r>
            <a:r>
              <a:rPr lang="nl-NL" dirty="0" smtClean="0"/>
              <a:t> KM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Ibrahim</a:t>
            </a:r>
            <a:endParaRPr lang="nl-NL" dirty="0"/>
          </a:p>
        </p:txBody>
      </p:sp>
      <p:pic>
        <p:nvPicPr>
          <p:cNvPr id="4" name="Tijdelijke aanduiding voor inhoud 3" descr="IbrahimKPV2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3663" y="1600200"/>
            <a:ext cx="603667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</a:t>
            </a:r>
            <a:r>
              <a:rPr lang="nl-NL" dirty="0" smtClean="0"/>
              <a:t>olien</a:t>
            </a:r>
            <a:endParaRPr lang="nl-NL" dirty="0"/>
          </a:p>
        </p:txBody>
      </p:sp>
      <p:pic>
        <p:nvPicPr>
          <p:cNvPr id="6" name="Tijdelijke aanduiding voor inhoud 5" descr="Jolie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4130" y="1600200"/>
            <a:ext cx="67957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nl-NL" dirty="0" smtClean="0"/>
              <a:t>birgit</a:t>
            </a:r>
            <a:endParaRPr lang="nl-NL" dirty="0"/>
          </a:p>
        </p:txBody>
      </p:sp>
      <p:pic>
        <p:nvPicPr>
          <p:cNvPr id="4" name="Tijdelijke aanduiding voor inhoud 3" descr="birgi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0"/>
            <a:ext cx="3779912" cy="67198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448</Words>
  <Application>Microsoft Office PowerPoint</Application>
  <PresentationFormat>Diavoorstelling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Office-thema</vt:lpstr>
      <vt:lpstr>Kerstprijsvraag 2014 </vt:lpstr>
      <vt:lpstr>Dia 2</vt:lpstr>
      <vt:lpstr>Dia 3</vt:lpstr>
      <vt:lpstr>Dia 4</vt:lpstr>
      <vt:lpstr>Dia 5</vt:lpstr>
      <vt:lpstr>deelname</vt:lpstr>
      <vt:lpstr>Ibrahim</vt:lpstr>
      <vt:lpstr>Jolien</vt:lpstr>
      <vt:lpstr>birgit</vt:lpstr>
      <vt:lpstr>jelle</vt:lpstr>
      <vt:lpstr>buddy</vt:lpstr>
      <vt:lpstr>nieke</vt:lpstr>
      <vt:lpstr>Titia</vt:lpstr>
      <vt:lpstr>ton  stuurde (in eerste instantie) als enige een nieuw object in ( links, daarover meer in volgende dia’s)  maar zie vooral ‘tot slot’ de laatste dia   </vt:lpstr>
      <vt:lpstr>het principe</vt:lpstr>
      <vt:lpstr>een nieuwe (eenvoudige) </vt:lpstr>
      <vt:lpstr>Dia 17</vt:lpstr>
      <vt:lpstr>voor nog meer catalan veelvlakken kun je hetzelfde kunstje doen</vt:lpstr>
      <vt:lpstr>tot slot  ‘de eer van de studenten is gered’</vt:lpstr>
    </vt:vector>
  </TitlesOfParts>
  <Company>Hogeschool van Arnhem en Nijmegen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Kerstprijsvraag 2014</dc:title>
  <dc:creator>konings</dc:creator>
  <cp:lastModifiedBy>gerdi_000</cp:lastModifiedBy>
  <cp:revision>27</cp:revision>
  <dcterms:created xsi:type="dcterms:W3CDTF">2014-01-09T13:56:19Z</dcterms:created>
  <dcterms:modified xsi:type="dcterms:W3CDTF">2017-02-01T09:35:53Z</dcterms:modified>
</cp:coreProperties>
</file>