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0" r:id="rId6"/>
    <p:sldId id="262" r:id="rId7"/>
    <p:sldId id="259" r:id="rId8"/>
    <p:sldId id="264" r:id="rId9"/>
    <p:sldId id="267" r:id="rId10"/>
    <p:sldId id="263" r:id="rId11"/>
    <p:sldId id="266" r:id="rId12"/>
    <p:sldId id="265" r:id="rId1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39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7B603-5A77-4347-A63B-A46AFDBB331A}" type="datetimeFigureOut">
              <a:rPr lang="nl-NL" smtClean="0"/>
              <a:pPr/>
              <a:t>9-12-2015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CB3BA-4AF8-4D10-B618-B71E1734AA0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7B603-5A77-4347-A63B-A46AFDBB331A}" type="datetimeFigureOut">
              <a:rPr lang="nl-NL" smtClean="0"/>
              <a:pPr/>
              <a:t>9-12-2015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CB3BA-4AF8-4D10-B618-B71E1734AA0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7B603-5A77-4347-A63B-A46AFDBB331A}" type="datetimeFigureOut">
              <a:rPr lang="nl-NL" smtClean="0"/>
              <a:pPr/>
              <a:t>9-12-2015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CB3BA-4AF8-4D10-B618-B71E1734AA0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7B603-5A77-4347-A63B-A46AFDBB331A}" type="datetimeFigureOut">
              <a:rPr lang="nl-NL" smtClean="0"/>
              <a:pPr/>
              <a:t>9-12-2015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CB3BA-4AF8-4D10-B618-B71E1734AA0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7B603-5A77-4347-A63B-A46AFDBB331A}" type="datetimeFigureOut">
              <a:rPr lang="nl-NL" smtClean="0"/>
              <a:pPr/>
              <a:t>9-12-2015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CB3BA-4AF8-4D10-B618-B71E1734AA0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7B603-5A77-4347-A63B-A46AFDBB331A}" type="datetimeFigureOut">
              <a:rPr lang="nl-NL" smtClean="0"/>
              <a:pPr/>
              <a:t>9-12-2015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CB3BA-4AF8-4D10-B618-B71E1734AA0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7B603-5A77-4347-A63B-A46AFDBB331A}" type="datetimeFigureOut">
              <a:rPr lang="nl-NL" smtClean="0"/>
              <a:pPr/>
              <a:t>9-12-2015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CB3BA-4AF8-4D10-B618-B71E1734AA0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7B603-5A77-4347-A63B-A46AFDBB331A}" type="datetimeFigureOut">
              <a:rPr lang="nl-NL" smtClean="0"/>
              <a:pPr/>
              <a:t>9-12-2015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CB3BA-4AF8-4D10-B618-B71E1734AA0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7B603-5A77-4347-A63B-A46AFDBB331A}" type="datetimeFigureOut">
              <a:rPr lang="nl-NL" smtClean="0"/>
              <a:pPr/>
              <a:t>9-12-2015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CB3BA-4AF8-4D10-B618-B71E1734AA0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7B603-5A77-4347-A63B-A46AFDBB331A}" type="datetimeFigureOut">
              <a:rPr lang="nl-NL" smtClean="0"/>
              <a:pPr/>
              <a:t>9-12-2015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CB3BA-4AF8-4D10-B618-B71E1734AA0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7B603-5A77-4347-A63B-A46AFDBB331A}" type="datetimeFigureOut">
              <a:rPr lang="nl-NL" smtClean="0"/>
              <a:pPr/>
              <a:t>9-12-2015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CB3BA-4AF8-4D10-B618-B71E1734AA0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37B603-5A77-4347-A63B-A46AFDBB331A}" type="datetimeFigureOut">
              <a:rPr lang="nl-NL" smtClean="0"/>
              <a:pPr/>
              <a:t>9-12-2015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2CB3BA-4AF8-4D10-B618-B71E1734AA0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eterdahmen.de/" TargetMode="External"/><Relationship Id="rId2" Type="http://schemas.openxmlformats.org/officeDocument/2006/relationships/hyperlink" Target="https://peterdahmen.de/2013/09/27/pop-up-karte-stern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hyperlink" Target="https://www.youtube.com/user/DesignPD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youtube.com/user/DesignPD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wnZr0wiG1Hg" TargetMode="External"/><Relationship Id="rId2" Type="http://schemas.openxmlformats.org/officeDocument/2006/relationships/hyperlink" Target="http://ingrid-siliakus.exto.nl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hyperlink" Target="http://pt.slideshare.net/sarbekka/pop-up-octahedron" TargetMode="External"/><Relationship Id="rId7" Type="http://schemas.openxmlformats.org/officeDocument/2006/relationships/image" Target="../media/image10.png"/><Relationship Id="rId2" Type="http://schemas.openxmlformats.org/officeDocument/2006/relationships/hyperlink" Target="http://www.directmailing.nl/DirectMail/PopupMailing/3DPop-upkaart-A5.aspx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hyperlink" Target="http://nocturnalseagull.deviantart.com/art/Pop-up-octahedron-2-271729074" TargetMode="External"/><Relationship Id="rId4" Type="http://schemas.openxmlformats.org/officeDocument/2006/relationships/hyperlink" Target="http://www.l.van.breemen.scarlet.nl/oa/engels/0021octahedron.html" TargetMode="External"/><Relationship Id="rId9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27584" y="260648"/>
            <a:ext cx="7772400" cy="1470025"/>
          </a:xfrm>
        </p:spPr>
        <p:txBody>
          <a:bodyPr/>
          <a:lstStyle/>
          <a:p>
            <a:r>
              <a:rPr lang="nl-NL" dirty="0" err="1" smtClean="0"/>
              <a:t>Pop-up</a:t>
            </a:r>
            <a:r>
              <a:rPr lang="nl-NL" dirty="0" smtClean="0"/>
              <a:t> Kerstkaart 2015  + Kerstprijsvraag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475656" y="5805264"/>
            <a:ext cx="6400800" cy="622920"/>
          </a:xfrm>
        </p:spPr>
        <p:txBody>
          <a:bodyPr/>
          <a:lstStyle/>
          <a:p>
            <a:r>
              <a:rPr lang="nl-NL" dirty="0" smtClean="0"/>
              <a:t>Ton Konings, ILS- HAN, </a:t>
            </a:r>
            <a:r>
              <a:rPr lang="nl-NL" dirty="0" err="1" smtClean="0"/>
              <a:t>dec</a:t>
            </a:r>
            <a:r>
              <a:rPr lang="nl-NL" dirty="0" smtClean="0"/>
              <a:t> 2015</a:t>
            </a:r>
            <a:endParaRPr lang="nl-NL" dirty="0"/>
          </a:p>
        </p:txBody>
      </p:sp>
      <p:pic>
        <p:nvPicPr>
          <p:cNvPr id="4" name="Afbeelding 3" descr="IMG_1411.JPG"/>
          <p:cNvPicPr/>
          <p:nvPr/>
        </p:nvPicPr>
        <p:blipFill>
          <a:blip r:embed="rId2" cstate="print"/>
          <a:srcRect l="12773" r="11970"/>
          <a:stretch>
            <a:fillRect/>
          </a:stretch>
        </p:blipFill>
        <p:spPr>
          <a:xfrm>
            <a:off x="2699792" y="1844824"/>
            <a:ext cx="3373279" cy="3153497"/>
          </a:xfrm>
          <a:prstGeom prst="rect">
            <a:avLst/>
          </a:prstGeom>
        </p:spPr>
      </p:pic>
      <p:sp>
        <p:nvSpPr>
          <p:cNvPr id="5" name="Ondertitel 2"/>
          <p:cNvSpPr txBox="1">
            <a:spLocks/>
          </p:cNvSpPr>
          <p:nvPr/>
        </p:nvSpPr>
        <p:spPr>
          <a:xfrm>
            <a:off x="683568" y="5229200"/>
            <a:ext cx="8352928" cy="6229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r>
              <a:rPr lang="nl-NL" sz="2000" i="1" dirty="0" err="1"/>
              <a:t>Pop-up</a:t>
            </a:r>
            <a:r>
              <a:rPr lang="nl-NL" sz="2000" i="1" dirty="0"/>
              <a:t> staat als symbool voor het ontplooien van jezelf, dat we je toewensen.</a:t>
            </a:r>
            <a:endParaRPr lang="nl-NL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Vastplakken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260847"/>
          </a:xfrm>
        </p:spPr>
        <p:txBody>
          <a:bodyPr>
            <a:normAutofit fontScale="70000" lnSpcReduction="20000"/>
          </a:bodyPr>
          <a:lstStyle/>
          <a:p>
            <a:r>
              <a:rPr lang="nl-NL" dirty="0" smtClean="0"/>
              <a:t>Vastplakken aan de twee bladzijden van het </a:t>
            </a:r>
            <a:r>
              <a:rPr lang="nl-NL" dirty="0" err="1" smtClean="0"/>
              <a:t>pop-up</a:t>
            </a:r>
            <a:r>
              <a:rPr lang="nl-NL" dirty="0" smtClean="0"/>
              <a:t> boek kan nog op meerdere plaatsen</a:t>
            </a:r>
          </a:p>
          <a:p>
            <a:r>
              <a:rPr lang="nl-NL" dirty="0" smtClean="0"/>
              <a:t>( de ene manier is succesvoller t.a.v. sluiten van het object dan de andere. Experimenteer daarmee) </a:t>
            </a:r>
          </a:p>
          <a:p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Drie </a:t>
            </a:r>
            <a:r>
              <a:rPr lang="nl-NL" dirty="0" err="1" smtClean="0"/>
              <a:t>pop-up-varianten</a:t>
            </a:r>
            <a:r>
              <a:rPr lang="nl-NL" dirty="0" smtClean="0"/>
              <a:t> van delta-16-vlak</a:t>
            </a:r>
            <a:endParaRPr lang="nl-NL" dirty="0"/>
          </a:p>
          <a:p>
            <a:endParaRPr lang="nl-NL" dirty="0"/>
          </a:p>
        </p:txBody>
      </p:sp>
      <p:pic>
        <p:nvPicPr>
          <p:cNvPr id="7" name="Afbeelding 6"/>
          <p:cNvPicPr/>
          <p:nvPr/>
        </p:nvPicPr>
        <p:blipFill>
          <a:blip r:embed="rId2" cstate="print"/>
          <a:srcRect l="8396" t="28219" r="38779" b="7936"/>
          <a:stretch>
            <a:fillRect/>
          </a:stretch>
        </p:blipFill>
        <p:spPr>
          <a:xfrm>
            <a:off x="251520" y="4077072"/>
            <a:ext cx="2808312" cy="2492474"/>
          </a:xfrm>
          <a:prstGeom prst="rect">
            <a:avLst/>
          </a:prstGeom>
        </p:spPr>
      </p:pic>
      <p:pic>
        <p:nvPicPr>
          <p:cNvPr id="8" name="Afbeelding 7"/>
          <p:cNvPicPr/>
          <p:nvPr/>
        </p:nvPicPr>
        <p:blipFill>
          <a:blip r:embed="rId3" cstate="print"/>
          <a:srcRect l="18068" t="15168" r="31978" b="23986"/>
          <a:stretch>
            <a:fillRect/>
          </a:stretch>
        </p:blipFill>
        <p:spPr>
          <a:xfrm>
            <a:off x="3347864" y="4077072"/>
            <a:ext cx="2592288" cy="2448272"/>
          </a:xfrm>
          <a:prstGeom prst="rect">
            <a:avLst/>
          </a:prstGeom>
        </p:spPr>
      </p:pic>
      <p:pic>
        <p:nvPicPr>
          <p:cNvPr id="9" name="Afbeelding 8"/>
          <p:cNvPicPr/>
          <p:nvPr/>
        </p:nvPicPr>
        <p:blipFill>
          <a:blip r:embed="rId4" cstate="print"/>
          <a:srcRect l="10870" t="499" r="24637" b="18147"/>
          <a:stretch>
            <a:fillRect/>
          </a:stretch>
        </p:blipFill>
        <p:spPr>
          <a:xfrm>
            <a:off x="6372200" y="4077072"/>
            <a:ext cx="2537693" cy="2448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Veel succes !!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 descr="scan ster met.jpg"/>
          <p:cNvPicPr/>
          <p:nvPr/>
        </p:nvPicPr>
        <p:blipFill>
          <a:blip r:embed="rId2" cstate="print"/>
          <a:srcRect l="22444" t="5776" r="36256" b="34139"/>
          <a:stretch>
            <a:fillRect/>
          </a:stretch>
        </p:blipFill>
        <p:spPr>
          <a:xfrm>
            <a:off x="1403648" y="188640"/>
            <a:ext cx="6264696" cy="6470496"/>
          </a:xfrm>
          <a:prstGeom prst="rect">
            <a:avLst/>
          </a:prstGeom>
        </p:spPr>
      </p:pic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1835696" y="2708920"/>
            <a:ext cx="6696744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Prettige Feestdagen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           en een   </a:t>
            </a:r>
            <a:r>
              <a:rPr kumimoji="0" lang="nl-NL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2016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sz="2400" b="0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Arial" pitchFamily="34" charset="0"/>
                <a:cs typeface="Arial" pitchFamily="34" charset="0"/>
              </a:rPr>
              <a:t>                   	</a:t>
            </a:r>
            <a:r>
              <a:rPr kumimoji="0" lang="nl-NL" sz="2400" b="0" i="0" u="none" strike="noStrike" cap="none" normalizeH="0" dirty="0" smtClean="0">
                <a:ln>
                  <a:noFill/>
                </a:ln>
                <a:solidFill>
                  <a:srgbClr val="0033CC"/>
                </a:solidFill>
                <a:effectLst/>
                <a:latin typeface="Arial" pitchFamily="34" charset="0"/>
                <a:cs typeface="Arial" pitchFamily="34" charset="0"/>
              </a:rPr>
              <a:t>     </a:t>
            </a:r>
            <a:r>
              <a:rPr kumimoji="0" lang="nl-NL" sz="2400" b="0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Arial" pitchFamily="34" charset="0"/>
                <a:cs typeface="Arial" pitchFamily="34" charset="0"/>
              </a:rPr>
              <a:t>I</a:t>
            </a:r>
            <a:r>
              <a:rPr kumimoji="0" lang="nl-NL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n </a:t>
            </a:r>
            <a:r>
              <a:rPr kumimoji="0" lang="nl-NL" sz="24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Arial" pitchFamily="34" charset="0"/>
                <a:cs typeface="Arial" pitchFamily="34" charset="0"/>
              </a:rPr>
              <a:t>/</a:t>
            </a:r>
            <a:r>
              <a:rPr kumimoji="0" lang="nl-NL" sz="2400" b="0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Arial" pitchFamily="34" charset="0"/>
                <a:cs typeface="Arial" pitchFamily="34" charset="0"/>
              </a:rPr>
              <a:t>O</a:t>
            </a:r>
            <a:r>
              <a:rPr kumimoji="0" lang="nl-NL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ntplooiing                       					toegewenst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4644008" cy="1143000"/>
          </a:xfrm>
        </p:spPr>
        <p:txBody>
          <a:bodyPr/>
          <a:lstStyle/>
          <a:p>
            <a:r>
              <a:rPr lang="nl-NL" dirty="0" err="1" smtClean="0"/>
              <a:t>Pop-ups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11560" y="5445224"/>
            <a:ext cx="8229600" cy="1036712"/>
          </a:xfrm>
        </p:spPr>
        <p:txBody>
          <a:bodyPr>
            <a:normAutofit fontScale="70000" lnSpcReduction="20000"/>
          </a:bodyPr>
          <a:lstStyle/>
          <a:p>
            <a:r>
              <a:rPr lang="nl-NL" dirty="0">
                <a:hlinkClick r:id="rId2"/>
              </a:rPr>
              <a:t>https://peterdahmen.de/2013/09/27/pop-up-karte-stern/</a:t>
            </a:r>
            <a:endParaRPr lang="nl-NL" dirty="0"/>
          </a:p>
          <a:p>
            <a:r>
              <a:rPr lang="nl-NL" u="sng" dirty="0" smtClean="0">
                <a:hlinkClick r:id="rId3"/>
              </a:rPr>
              <a:t>www.peterdahmen.de</a:t>
            </a:r>
            <a:endParaRPr lang="nl-NL" u="sng" dirty="0" smtClean="0"/>
          </a:p>
          <a:p>
            <a:r>
              <a:rPr lang="nl-NL" dirty="0" smtClean="0">
                <a:hlinkClick r:id="rId4"/>
              </a:rPr>
              <a:t>https</a:t>
            </a:r>
            <a:r>
              <a:rPr lang="nl-NL" dirty="0" smtClean="0">
                <a:hlinkClick r:id="rId4"/>
              </a:rPr>
              <a:t>://www.youtube.com/user/DesignPD</a:t>
            </a:r>
            <a:endParaRPr lang="nl-NL" dirty="0" smtClean="0"/>
          </a:p>
          <a:p>
            <a:endParaRPr lang="nl-NL" dirty="0"/>
          </a:p>
        </p:txBody>
      </p:sp>
      <p:pic>
        <p:nvPicPr>
          <p:cNvPr id="4" name="Afbeelding 3" descr="scan ster met.jpg"/>
          <p:cNvPicPr/>
          <p:nvPr/>
        </p:nvPicPr>
        <p:blipFill>
          <a:blip r:embed="rId5" cstate="print"/>
          <a:srcRect l="22444" t="5776" r="36256" b="34139"/>
          <a:stretch>
            <a:fillRect/>
          </a:stretch>
        </p:blipFill>
        <p:spPr>
          <a:xfrm>
            <a:off x="4499992" y="764704"/>
            <a:ext cx="4522470" cy="4526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548680"/>
            <a:ext cx="8579296" cy="1143000"/>
          </a:xfrm>
        </p:spPr>
        <p:txBody>
          <a:bodyPr>
            <a:normAutofit fontScale="90000"/>
          </a:bodyPr>
          <a:lstStyle/>
          <a:p>
            <a:r>
              <a:rPr lang="nl-NL" sz="3600" dirty="0" smtClean="0">
                <a:hlinkClick r:id="rId2"/>
              </a:rPr>
              <a:t>https://www.youtube.com/user/DesignPD</a:t>
            </a:r>
            <a:r>
              <a:rPr lang="nl-NL" dirty="0" smtClean="0"/>
              <a:t/>
            </a:r>
            <a:br>
              <a:rPr lang="nl-NL" dirty="0" smtClean="0"/>
            </a:b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20963" t="27950" r="20566" b="3801"/>
          <a:stretch>
            <a:fillRect/>
          </a:stretch>
        </p:blipFill>
        <p:spPr bwMode="auto">
          <a:xfrm>
            <a:off x="251520" y="1412776"/>
            <a:ext cx="8208912" cy="5389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Pop-up</a:t>
            </a:r>
            <a:r>
              <a:rPr lang="nl-NL" dirty="0" smtClean="0"/>
              <a:t>, een kunstvorm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51520" y="1600200"/>
            <a:ext cx="4536504" cy="4997152"/>
          </a:xfrm>
        </p:spPr>
        <p:txBody>
          <a:bodyPr>
            <a:normAutofit fontScale="70000" lnSpcReduction="20000"/>
          </a:bodyPr>
          <a:lstStyle/>
          <a:p>
            <a:r>
              <a:rPr lang="nl-NL" dirty="0" smtClean="0"/>
              <a:t>Bijv. </a:t>
            </a:r>
          </a:p>
          <a:p>
            <a:r>
              <a:rPr lang="nl-NL" dirty="0" smtClean="0"/>
              <a:t>Amsterdamse kunstenares Ingrid </a:t>
            </a:r>
            <a:r>
              <a:rPr lang="nl-NL" dirty="0" err="1"/>
              <a:t>Siliakus</a:t>
            </a:r>
            <a:r>
              <a:rPr lang="nl-NL" dirty="0"/>
              <a:t> </a:t>
            </a:r>
            <a:endParaRPr lang="nl-NL" dirty="0" smtClean="0"/>
          </a:p>
          <a:p>
            <a:r>
              <a:rPr lang="nl-NL" dirty="0" smtClean="0">
                <a:hlinkClick r:id="rId2"/>
              </a:rPr>
              <a:t>http://ingrid-siliakus.exto.nl/ </a:t>
            </a:r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Maar </a:t>
            </a:r>
            <a:r>
              <a:rPr lang="nl-NL" dirty="0" err="1" smtClean="0"/>
              <a:t>bijv</a:t>
            </a:r>
            <a:r>
              <a:rPr lang="nl-NL" dirty="0" smtClean="0"/>
              <a:t> ook </a:t>
            </a:r>
            <a:r>
              <a:rPr lang="nl-NL" dirty="0" err="1" smtClean="0"/>
              <a:t>Pop-up</a:t>
            </a:r>
            <a:r>
              <a:rPr lang="nl-NL" dirty="0" smtClean="0"/>
              <a:t> </a:t>
            </a:r>
            <a:r>
              <a:rPr lang="nl-NL" dirty="0" err="1" smtClean="0"/>
              <a:t>Alfabeth</a:t>
            </a:r>
            <a:r>
              <a:rPr lang="nl-NL" dirty="0" smtClean="0"/>
              <a:t>- </a:t>
            </a:r>
            <a:r>
              <a:rPr lang="nl-NL" dirty="0" err="1" smtClean="0"/>
              <a:t>book</a:t>
            </a:r>
            <a:r>
              <a:rPr lang="nl-NL" dirty="0" smtClean="0"/>
              <a:t>:</a:t>
            </a:r>
          </a:p>
          <a:p>
            <a:r>
              <a:rPr lang="nl-NL" dirty="0" smtClean="0">
                <a:hlinkClick r:id="rId3"/>
              </a:rPr>
              <a:t>https://www.youtube.com/watch?v=wnZr0wiG1Hg</a:t>
            </a:r>
            <a:endParaRPr lang="nl-NL" dirty="0" smtClean="0"/>
          </a:p>
          <a:p>
            <a:pPr>
              <a:buNone/>
            </a:pPr>
            <a:r>
              <a:rPr lang="nl-NL" dirty="0"/>
              <a:t>	</a:t>
            </a:r>
          </a:p>
          <a:p>
            <a:endParaRPr lang="nl-N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1196752"/>
            <a:ext cx="3203848" cy="35417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8" name="Picture 2" descr="http://s3-eu-west-1.amazonaws.com/supercooldesign/assets/Know_Design/abc3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32040" y="4941168"/>
            <a:ext cx="3781425" cy="1714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Kerstprijsvraag 2015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476872"/>
          </a:xfrm>
        </p:spPr>
        <p:txBody>
          <a:bodyPr>
            <a:normAutofit fontScale="70000" lnSpcReduction="20000"/>
          </a:bodyPr>
          <a:lstStyle/>
          <a:p>
            <a:r>
              <a:rPr lang="nl-NL" dirty="0" smtClean="0"/>
              <a:t>Is geïnspireerd door studenten Ruimtemeetkunde 1  ….</a:t>
            </a:r>
          </a:p>
          <a:p>
            <a:r>
              <a:rPr lang="nl-NL" dirty="0" smtClean="0"/>
              <a:t>waarvan in de trein medereizigers op hun kartonnen veelvlakken gingen zitten ……. </a:t>
            </a:r>
          </a:p>
          <a:p>
            <a:endParaRPr lang="nl-NL" dirty="0"/>
          </a:p>
          <a:p>
            <a:endParaRPr lang="nl-NL" dirty="0" smtClean="0"/>
          </a:p>
          <a:p>
            <a:r>
              <a:rPr lang="nl-NL" dirty="0" smtClean="0"/>
              <a:t>Wat zou het niet handig zijn als hun knutselwerk plat in hun tas paste ….. </a:t>
            </a:r>
            <a:endParaRPr lang="nl-NL" dirty="0"/>
          </a:p>
          <a:p>
            <a:endParaRPr lang="nl-NL" b="1" dirty="0" smtClean="0"/>
          </a:p>
          <a:p>
            <a:endParaRPr lang="nl-NL" dirty="0"/>
          </a:p>
          <a:p>
            <a:pPr>
              <a:buNone/>
            </a:pPr>
            <a:endParaRPr lang="nl-NL" dirty="0"/>
          </a:p>
          <a:p>
            <a:endParaRPr lang="nl-NL" dirty="0"/>
          </a:p>
        </p:txBody>
      </p:sp>
      <p:pic>
        <p:nvPicPr>
          <p:cNvPr id="8194" name="Picture 2" descr="http://www3.mpifr-bonn.mpg.de/staff/pfreire/polyhedra/images/P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149080"/>
            <a:ext cx="3168352" cy="2376264"/>
          </a:xfrm>
          <a:prstGeom prst="rect">
            <a:avLst/>
          </a:prstGeom>
          <a:noFill/>
        </p:spPr>
      </p:pic>
      <p:pic>
        <p:nvPicPr>
          <p:cNvPr id="8195" name="Afbeelding 2" descr="HILGEMAN"/>
          <p:cNvPicPr>
            <a:picLocks noChangeAspect="1" noChangeArrowheads="1"/>
          </p:cNvPicPr>
          <p:nvPr/>
        </p:nvPicPr>
        <p:blipFill>
          <a:blip r:embed="rId3" cstate="print"/>
          <a:srcRect l="24991" t="9420" r="21902" b="5796"/>
          <a:stretch>
            <a:fillRect/>
          </a:stretch>
        </p:blipFill>
        <p:spPr bwMode="auto">
          <a:xfrm rot="5400000">
            <a:off x="5154418" y="2973655"/>
            <a:ext cx="2232248" cy="472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6923112" cy="1143000"/>
          </a:xfrm>
        </p:spPr>
        <p:txBody>
          <a:bodyPr/>
          <a:lstStyle/>
          <a:p>
            <a:r>
              <a:rPr lang="nl-NL" b="1" dirty="0" smtClean="0"/>
              <a:t>Kerstprijsvraag 2015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1196752"/>
            <a:ext cx="5915000" cy="5544616"/>
          </a:xfrm>
        </p:spPr>
        <p:txBody>
          <a:bodyPr>
            <a:normAutofit fontScale="77500" lnSpcReduction="20000"/>
          </a:bodyPr>
          <a:lstStyle/>
          <a:p>
            <a:r>
              <a:rPr lang="nl-NL" dirty="0" smtClean="0"/>
              <a:t>daagt </a:t>
            </a:r>
            <a:r>
              <a:rPr lang="nl-NL" dirty="0"/>
              <a:t>je uit tot met maken van een </a:t>
            </a:r>
            <a:r>
              <a:rPr lang="nl-NL" dirty="0" err="1"/>
              <a:t>pop-up</a:t>
            </a:r>
            <a:r>
              <a:rPr lang="nl-NL" dirty="0"/>
              <a:t> boek van wiskundige objecten:</a:t>
            </a:r>
          </a:p>
          <a:p>
            <a:endParaRPr lang="nl-NL" b="1" dirty="0" smtClean="0"/>
          </a:p>
          <a:p>
            <a:r>
              <a:rPr lang="nl-NL" b="1" dirty="0" smtClean="0"/>
              <a:t>Opdracht</a:t>
            </a:r>
            <a:r>
              <a:rPr lang="nl-NL" b="1" dirty="0"/>
              <a:t>:</a:t>
            </a:r>
            <a:endParaRPr lang="nl-NL" dirty="0"/>
          </a:p>
          <a:p>
            <a:r>
              <a:rPr lang="nl-NL" dirty="0"/>
              <a:t>Maak een </a:t>
            </a:r>
            <a:r>
              <a:rPr lang="nl-NL" b="1" dirty="0" err="1"/>
              <a:t>pop-up-boek</a:t>
            </a:r>
            <a:r>
              <a:rPr lang="nl-NL" dirty="0"/>
              <a:t> met </a:t>
            </a:r>
            <a:r>
              <a:rPr lang="nl-NL" dirty="0" err="1"/>
              <a:t>pop-ups</a:t>
            </a:r>
            <a:r>
              <a:rPr lang="nl-NL" dirty="0"/>
              <a:t> van </a:t>
            </a:r>
            <a:r>
              <a:rPr lang="nl-NL" b="1" dirty="0"/>
              <a:t>alle deltaveelvlakken</a:t>
            </a:r>
            <a:r>
              <a:rPr lang="nl-NL" dirty="0"/>
              <a:t>, maak een </a:t>
            </a:r>
            <a:r>
              <a:rPr lang="nl-NL" b="1" dirty="0"/>
              <a:t>filmpje</a:t>
            </a:r>
            <a:r>
              <a:rPr lang="nl-NL" dirty="0"/>
              <a:t> waarin je het boek doorbladert en zet het filmpje op </a:t>
            </a:r>
            <a:r>
              <a:rPr lang="nl-NL" dirty="0" err="1"/>
              <a:t>you-tube</a:t>
            </a:r>
            <a:r>
              <a:rPr lang="nl-NL" dirty="0"/>
              <a:t>. 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Mail </a:t>
            </a:r>
            <a:r>
              <a:rPr lang="nl-NL" dirty="0"/>
              <a:t>uiterlijk 15-01-2016 de link van het filmpje naar </a:t>
            </a:r>
            <a:r>
              <a:rPr lang="nl-NL" dirty="0" err="1"/>
              <a:t>ton.konings</a:t>
            </a:r>
            <a:r>
              <a:rPr lang="nl-NL" dirty="0"/>
              <a:t>@</a:t>
            </a:r>
            <a:r>
              <a:rPr lang="nl-NL" dirty="0" err="1"/>
              <a:t>han.nl</a:t>
            </a:r>
            <a:r>
              <a:rPr lang="nl-NL" dirty="0"/>
              <a:t> en lever het boek in bij Ton of je docent Ruimtemeetkunde. Beloning bij bevredigend resultaat: 1 </a:t>
            </a:r>
            <a:r>
              <a:rPr lang="nl-NL" dirty="0" err="1"/>
              <a:t>ec</a:t>
            </a:r>
            <a:r>
              <a:rPr lang="nl-NL" dirty="0"/>
              <a:t>. KM  (VT), één zebraboekje (DT) of een mooie fles wijn ( niet-studenten wiskunde). </a:t>
            </a:r>
          </a:p>
          <a:p>
            <a:pPr>
              <a:buNone/>
            </a:pPr>
            <a:endParaRPr lang="nl-NL" dirty="0"/>
          </a:p>
          <a:p>
            <a:endParaRPr lang="nl-NL" dirty="0"/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2" cstate="print"/>
          <a:srcRect l="13285" t="12201" r="63681" b="16400"/>
          <a:stretch>
            <a:fillRect/>
          </a:stretch>
        </p:blipFill>
        <p:spPr bwMode="auto">
          <a:xfrm>
            <a:off x="6156176" y="1340768"/>
            <a:ext cx="2808312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474840" cy="1143000"/>
          </a:xfrm>
        </p:spPr>
        <p:txBody>
          <a:bodyPr/>
          <a:lstStyle/>
          <a:p>
            <a:r>
              <a:rPr lang="nl-NL" dirty="0" smtClean="0"/>
              <a:t>Er is veel meer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4330824" cy="4925143"/>
          </a:xfrm>
        </p:spPr>
        <p:txBody>
          <a:bodyPr>
            <a:normAutofit fontScale="62500" lnSpcReduction="20000"/>
          </a:bodyPr>
          <a:lstStyle/>
          <a:p>
            <a:r>
              <a:rPr lang="nl-NL" dirty="0" smtClean="0"/>
              <a:t>Google in diverse combinaties op:</a:t>
            </a:r>
          </a:p>
          <a:p>
            <a:r>
              <a:rPr lang="nl-NL" dirty="0" err="1" smtClean="0"/>
              <a:t>pop-up</a:t>
            </a:r>
            <a:r>
              <a:rPr lang="nl-NL" dirty="0"/>
              <a:t> </a:t>
            </a:r>
            <a:r>
              <a:rPr lang="nl-NL" dirty="0" smtClean="0"/>
              <a:t>, </a:t>
            </a:r>
            <a:r>
              <a:rPr lang="nl-NL" dirty="0" err="1" smtClean="0"/>
              <a:t>pop-up-book</a:t>
            </a:r>
            <a:r>
              <a:rPr lang="nl-NL" dirty="0" smtClean="0"/>
              <a:t>, </a:t>
            </a:r>
            <a:r>
              <a:rPr lang="nl-NL" dirty="0" err="1" smtClean="0"/>
              <a:t>mathematics</a:t>
            </a:r>
            <a:r>
              <a:rPr lang="nl-NL" dirty="0" smtClean="0"/>
              <a:t>, </a:t>
            </a:r>
            <a:r>
              <a:rPr lang="nl-NL" dirty="0" err="1" smtClean="0"/>
              <a:t>polyhedron</a:t>
            </a:r>
            <a:r>
              <a:rPr lang="nl-NL" dirty="0" smtClean="0"/>
              <a:t>, </a:t>
            </a:r>
            <a:r>
              <a:rPr lang="nl-NL" dirty="0" err="1" smtClean="0"/>
              <a:t>deltahedron</a:t>
            </a:r>
            <a:r>
              <a:rPr lang="nl-NL" dirty="0" smtClean="0"/>
              <a:t>, ….. </a:t>
            </a:r>
          </a:p>
          <a:p>
            <a:r>
              <a:rPr lang="nl-NL" dirty="0" smtClean="0"/>
              <a:t>Via ‘afbeeldingen’ zie je snel of iets bruikbaar is </a:t>
            </a:r>
          </a:p>
          <a:p>
            <a:r>
              <a:rPr lang="nl-NL" dirty="0" smtClean="0"/>
              <a:t>bijv.</a:t>
            </a:r>
          </a:p>
          <a:p>
            <a:r>
              <a:rPr lang="nl-NL" u="sng" dirty="0" smtClean="0">
                <a:hlinkClick r:id="rId2"/>
              </a:rPr>
              <a:t>http://www.directmailing.nl/DirectMail/PopupMailing/3DPop-upkaart-A5.aspx</a:t>
            </a:r>
            <a:endParaRPr lang="nl-NL" dirty="0" smtClean="0"/>
          </a:p>
          <a:p>
            <a:r>
              <a:rPr lang="nl-NL" u="sng" dirty="0" smtClean="0">
                <a:hlinkClick r:id="rId3"/>
              </a:rPr>
              <a:t>http://pt.slideshare.net/sarbekka/pop-up-octahedron</a:t>
            </a:r>
            <a:endParaRPr lang="nl-NL" dirty="0" smtClean="0"/>
          </a:p>
          <a:p>
            <a:r>
              <a:rPr lang="nl-NL" u="sng" dirty="0" smtClean="0">
                <a:hlinkClick r:id="rId4"/>
              </a:rPr>
              <a:t>http://www.l.van.breemen.scarlet.nl/oa/engels/0021octahedron.html</a:t>
            </a:r>
            <a:endParaRPr lang="nl-NL" dirty="0" smtClean="0"/>
          </a:p>
          <a:p>
            <a:r>
              <a:rPr lang="nl-NL" u="sng" dirty="0" smtClean="0">
                <a:hlinkClick r:id="rId5"/>
              </a:rPr>
              <a:t>http://nocturnalseagull.deviantart.com/art/Pop-up-octahedron-2-271729074</a:t>
            </a:r>
            <a:endParaRPr lang="nl-NL" u="sng" dirty="0" smtClean="0"/>
          </a:p>
          <a:p>
            <a:r>
              <a:rPr lang="nl-NL" dirty="0" smtClean="0"/>
              <a:t>Er zijn vele </a:t>
            </a:r>
            <a:r>
              <a:rPr lang="nl-NL" dirty="0" err="1" smtClean="0"/>
              <a:t>pop-up</a:t>
            </a:r>
            <a:r>
              <a:rPr lang="nl-NL" dirty="0" smtClean="0"/>
              <a:t> principes  !!!</a:t>
            </a:r>
            <a:endParaRPr lang="nl-NL" dirty="0"/>
          </a:p>
        </p:txBody>
      </p:sp>
      <p:pic>
        <p:nvPicPr>
          <p:cNvPr id="6146" name="Picture 2" descr=" Image 3D Pop-up kaart - A5 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76256" y="404664"/>
            <a:ext cx="1838325" cy="1219200"/>
          </a:xfrm>
          <a:prstGeom prst="rect">
            <a:avLst/>
          </a:prstGeom>
          <a:noFill/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7" cstate="print"/>
          <a:srcRect l="21553" t="8001" r="20566" b="11150"/>
          <a:stretch>
            <a:fillRect/>
          </a:stretch>
        </p:blipFill>
        <p:spPr bwMode="auto">
          <a:xfrm>
            <a:off x="6719148" y="1844824"/>
            <a:ext cx="2107870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7" descr="card origami octahedron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76256" y="3573016"/>
            <a:ext cx="2084090" cy="1565884"/>
          </a:xfrm>
          <a:prstGeom prst="rect">
            <a:avLst/>
          </a:prstGeom>
          <a:noFill/>
        </p:spPr>
      </p:pic>
      <p:pic>
        <p:nvPicPr>
          <p:cNvPr id="6153" name="Picture 9" descr="Pop-up octahedron 2 by nocturnalseagull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876256" y="5229200"/>
            <a:ext cx="1988550" cy="1484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2492896"/>
            <a:ext cx="5698976" cy="4104456"/>
          </a:xfrm>
        </p:spPr>
        <p:txBody>
          <a:bodyPr>
            <a:normAutofit fontScale="92500" lnSpcReduction="10000"/>
          </a:bodyPr>
          <a:lstStyle/>
          <a:p>
            <a:r>
              <a:rPr lang="nl-NL" dirty="0" smtClean="0"/>
              <a:t>De opgevouwen </a:t>
            </a:r>
            <a:r>
              <a:rPr lang="nl-NL" dirty="0" err="1" smtClean="0"/>
              <a:t>pop-up</a:t>
            </a:r>
            <a:r>
              <a:rPr lang="nl-NL" dirty="0" smtClean="0"/>
              <a:t> is (meestal?/ altijd?) symmetrisch.</a:t>
            </a:r>
          </a:p>
          <a:p>
            <a:r>
              <a:rPr lang="nl-NL" dirty="0" smtClean="0"/>
              <a:t>Als de </a:t>
            </a:r>
            <a:r>
              <a:rPr lang="nl-NL" dirty="0" err="1" smtClean="0"/>
              <a:t>symmetrias</a:t>
            </a:r>
            <a:r>
              <a:rPr lang="nl-NL" dirty="0" smtClean="0"/>
              <a:t> door een hoekpunt met 5 driehoeken gaat, dient één driehoek verdeeld te worden </a:t>
            </a:r>
          </a:p>
          <a:p>
            <a:r>
              <a:rPr lang="nl-NL" dirty="0" smtClean="0"/>
              <a:t>Handig is om de bouwplaat dan ook ongeveer symmetrisch te maken</a:t>
            </a:r>
          </a:p>
          <a:p>
            <a:endParaRPr lang="nl-NL" dirty="0"/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Een paar suggesties, aanwijzingen</a:t>
            </a:r>
            <a:br>
              <a:rPr lang="nl-NL" dirty="0" smtClean="0"/>
            </a:br>
            <a:r>
              <a:rPr lang="nl-NL" sz="2700" dirty="0" smtClean="0"/>
              <a:t>voor maken </a:t>
            </a:r>
            <a:r>
              <a:rPr lang="nl-NL" sz="2700" dirty="0" err="1" smtClean="0"/>
              <a:t>pop-up</a:t>
            </a:r>
            <a:r>
              <a:rPr lang="nl-NL" sz="2700" dirty="0" smtClean="0"/>
              <a:t> boek van deltaveelvlakken</a:t>
            </a:r>
            <a:br>
              <a:rPr lang="nl-NL" sz="2700" dirty="0" smtClean="0"/>
            </a:br>
            <a:r>
              <a:rPr lang="nl-NL" sz="2700" dirty="0" smtClean="0"/>
              <a:t>geïllustreerd aan het delta 16-vlak</a:t>
            </a:r>
            <a:endParaRPr lang="nl-NL" sz="2700" dirty="0"/>
          </a:p>
        </p:txBody>
      </p:sp>
      <p:pic>
        <p:nvPicPr>
          <p:cNvPr id="5" name="Afbeelding 4"/>
          <p:cNvPicPr/>
          <p:nvPr/>
        </p:nvPicPr>
        <p:blipFill>
          <a:blip r:embed="rId2" cstate="print"/>
          <a:srcRect l="8396" t="28219" r="38779" b="7936"/>
          <a:stretch>
            <a:fillRect/>
          </a:stretch>
        </p:blipFill>
        <p:spPr>
          <a:xfrm>
            <a:off x="6335688" y="2924944"/>
            <a:ext cx="2808312" cy="2492474"/>
          </a:xfrm>
          <a:prstGeom prst="rect">
            <a:avLst/>
          </a:prstGeom>
        </p:spPr>
      </p:pic>
      <p:cxnSp>
        <p:nvCxnSpPr>
          <p:cNvPr id="7" name="Rechte verbindingslijn 6"/>
          <p:cNvCxnSpPr/>
          <p:nvPr/>
        </p:nvCxnSpPr>
        <p:spPr>
          <a:xfrm flipH="1">
            <a:off x="7452320" y="2348880"/>
            <a:ext cx="360040" cy="1584176"/>
          </a:xfrm>
          <a:prstGeom prst="line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330824" cy="1143000"/>
          </a:xfrm>
        </p:spPr>
        <p:txBody>
          <a:bodyPr>
            <a:normAutofit/>
          </a:bodyPr>
          <a:lstStyle/>
          <a:p>
            <a:r>
              <a:rPr lang="nl-NL" sz="4000" dirty="0" smtClean="0"/>
              <a:t>De bouwplaat</a:t>
            </a:r>
            <a:endParaRPr lang="nl-NL" sz="4000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>
          <a:xfrm>
            <a:off x="457200" y="1600200"/>
            <a:ext cx="4402832" cy="4525963"/>
          </a:xfrm>
        </p:spPr>
        <p:txBody>
          <a:bodyPr/>
          <a:lstStyle/>
          <a:p>
            <a:r>
              <a:rPr lang="nl-NL" sz="2800" dirty="0" smtClean="0"/>
              <a:t>Er zijn vele manieren om een bouwplaat van een delta 16 vlak te maken</a:t>
            </a:r>
          </a:p>
          <a:p>
            <a:r>
              <a:rPr lang="nl-NL" sz="2800" dirty="0" smtClean="0"/>
              <a:t>Denk daarbij alvast na over waar vouwlijn van het </a:t>
            </a:r>
            <a:r>
              <a:rPr lang="nl-NL" sz="2800" dirty="0" err="1" smtClean="0"/>
              <a:t>pop-up</a:t>
            </a:r>
            <a:r>
              <a:rPr lang="nl-NL" sz="2800" dirty="0" smtClean="0"/>
              <a:t> boek komt.</a:t>
            </a:r>
          </a:p>
          <a:p>
            <a:endParaRPr lang="nl-NL" dirty="0"/>
          </a:p>
        </p:txBody>
      </p:sp>
      <p:pic>
        <p:nvPicPr>
          <p:cNvPr id="1026" name="Picture 2" descr="C:\Users\Konings\Pictures\Scans\Scan_20151130.jpg"/>
          <p:cNvPicPr>
            <a:picLocks noChangeAspect="1" noChangeArrowheads="1"/>
          </p:cNvPicPr>
          <p:nvPr/>
        </p:nvPicPr>
        <p:blipFill>
          <a:blip r:embed="rId2" cstate="print"/>
          <a:srcRect l="33160" t="22809" b="4001"/>
          <a:stretch>
            <a:fillRect/>
          </a:stretch>
        </p:blipFill>
        <p:spPr bwMode="auto">
          <a:xfrm>
            <a:off x="4927386" y="3501008"/>
            <a:ext cx="4216613" cy="3356992"/>
          </a:xfrm>
          <a:prstGeom prst="rect">
            <a:avLst/>
          </a:prstGeom>
          <a:noFill/>
        </p:spPr>
      </p:pic>
      <p:pic>
        <p:nvPicPr>
          <p:cNvPr id="1027" name="Picture 3" descr="C:\Users\Konings\Pictures\Scans\Scan_20151130 (2).jpg"/>
          <p:cNvPicPr>
            <a:picLocks noChangeAspect="1" noChangeArrowheads="1"/>
          </p:cNvPicPr>
          <p:nvPr/>
        </p:nvPicPr>
        <p:blipFill>
          <a:blip r:embed="rId3" cstate="print"/>
          <a:srcRect l="26424" t="27794" r="12953" b="9207"/>
          <a:stretch>
            <a:fillRect/>
          </a:stretch>
        </p:blipFill>
        <p:spPr bwMode="auto">
          <a:xfrm>
            <a:off x="4932040" y="1"/>
            <a:ext cx="4211960" cy="3182370"/>
          </a:xfrm>
          <a:prstGeom prst="rect">
            <a:avLst/>
          </a:prstGeom>
          <a:noFill/>
        </p:spPr>
      </p:pic>
      <p:cxnSp>
        <p:nvCxnSpPr>
          <p:cNvPr id="8" name="Rechte verbindingslijn 7"/>
          <p:cNvCxnSpPr/>
          <p:nvPr/>
        </p:nvCxnSpPr>
        <p:spPr>
          <a:xfrm>
            <a:off x="7380312" y="260648"/>
            <a:ext cx="0" cy="3096344"/>
          </a:xfrm>
          <a:prstGeom prst="line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Rechte verbindingslijn 9"/>
          <p:cNvCxnSpPr/>
          <p:nvPr/>
        </p:nvCxnSpPr>
        <p:spPr>
          <a:xfrm>
            <a:off x="6732240" y="3761656"/>
            <a:ext cx="0" cy="3096344"/>
          </a:xfrm>
          <a:prstGeom prst="line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363</Words>
  <Application>Microsoft Office PowerPoint</Application>
  <PresentationFormat>Diavoorstelling (4:3)</PresentationFormat>
  <Paragraphs>62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5" baseType="lpstr">
      <vt:lpstr>Arial</vt:lpstr>
      <vt:lpstr>Calibri</vt:lpstr>
      <vt:lpstr>Office-thema</vt:lpstr>
      <vt:lpstr>Pop-up Kerstkaart 2015  + Kerstprijsvraag</vt:lpstr>
      <vt:lpstr>Pop-ups</vt:lpstr>
      <vt:lpstr>https://www.youtube.com/user/DesignPD </vt:lpstr>
      <vt:lpstr>Pop-up, een kunstvorm </vt:lpstr>
      <vt:lpstr>Kerstprijsvraag 2015 </vt:lpstr>
      <vt:lpstr>Kerstprijsvraag 2015 </vt:lpstr>
      <vt:lpstr>Er is veel meer</vt:lpstr>
      <vt:lpstr>Een paar suggesties, aanwijzingen voor maken pop-up boek van deltaveelvlakken geïllustreerd aan het delta 16-vlak</vt:lpstr>
      <vt:lpstr>De bouwplaat</vt:lpstr>
      <vt:lpstr>Vastplakken</vt:lpstr>
      <vt:lpstr>Veel succes !!</vt:lpstr>
      <vt:lpstr>PowerPoint-presentatie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Pop-up Kerstkaart 2015+ Kerstprijsvraag</dc:title>
  <dc:creator>Konings</dc:creator>
  <cp:lastModifiedBy>Konings Ton</cp:lastModifiedBy>
  <cp:revision>18</cp:revision>
  <dcterms:created xsi:type="dcterms:W3CDTF">2015-11-30T12:37:17Z</dcterms:created>
  <dcterms:modified xsi:type="dcterms:W3CDTF">2015-12-09T10:51:31Z</dcterms:modified>
</cp:coreProperties>
</file>