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3" r:id="rId5"/>
    <p:sldId id="261" r:id="rId6"/>
    <p:sldId id="257" r:id="rId7"/>
    <p:sldId id="258"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98FEC98-61BD-4E0C-ABCF-6F6A5AAC031C}" type="datetimeFigureOut">
              <a:rPr lang="nl-NL" smtClean="0"/>
              <a:pPr/>
              <a:t>12-12-2011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1AC8206-BCFB-4D7A-B84B-259FAA3632B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8FEC98-61BD-4E0C-ABCF-6F6A5AAC031C}" type="datetimeFigureOut">
              <a:rPr lang="nl-NL" smtClean="0"/>
              <a:pPr/>
              <a:t>12-12-2011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C8206-BCFB-4D7A-B84B-259FAA3632B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mailto:ton.konings@han.nl" TargetMode="External"/><Relationship Id="rId2" Type="http://schemas.openxmlformats.org/officeDocument/2006/relationships/hyperlink" Target="http://www.bureau-extern.nl/wiskundeils-han.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ULKYfYKHygU&amp;feature=related" TargetMode="External"/><Relationship Id="rId2" Type="http://schemas.openxmlformats.org/officeDocument/2006/relationships/hyperlink" Target="http://www.youtube.com/watch?v=5pkga3X36MU&amp;feature=related" TargetMode="External"/><Relationship Id="rId1" Type="http://schemas.openxmlformats.org/officeDocument/2006/relationships/slideLayout" Target="../slideLayouts/slideLayout2.xml"/><Relationship Id="rId4" Type="http://schemas.openxmlformats.org/officeDocument/2006/relationships/hyperlink" Target="http://www.youtube.com/watch?v=275_rNJN1tI&amp;feature=relate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www.grand-illusions.com/images/articles/opticalillusions/dragon_illusion/dragon_illusion.wmv" TargetMode="External"/><Relationship Id="rId5" Type="http://schemas.openxmlformats.org/officeDocument/2006/relationships/hyperlink" Target="http://www.arsetmathesis.nl/bruno0305.htm" TargetMode="External"/><Relationship Id="rId4" Type="http://schemas.openxmlformats.org/officeDocument/2006/relationships/hyperlink" Target="http://www.arsetmathesis.nl/bruno0405.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700808"/>
            <a:ext cx="7772400" cy="1470025"/>
          </a:xfrm>
        </p:spPr>
        <p:txBody>
          <a:bodyPr>
            <a:normAutofit fontScale="90000"/>
          </a:bodyPr>
          <a:lstStyle/>
          <a:p>
            <a:r>
              <a:rPr lang="nl-NL" b="1" dirty="0"/>
              <a:t>Prettige feestdagen en </a:t>
            </a:r>
            <a:r>
              <a:rPr lang="nl-NL" dirty="0"/>
              <a:t/>
            </a:r>
            <a:br>
              <a:rPr lang="nl-NL" dirty="0"/>
            </a:br>
            <a:r>
              <a:rPr lang="nl-NL" b="1" dirty="0"/>
              <a:t> </a:t>
            </a:r>
            <a:r>
              <a:rPr lang="nl-NL" b="1" dirty="0" smtClean="0"/>
              <a:t>een</a:t>
            </a:r>
            <a:br>
              <a:rPr lang="nl-NL" b="1" dirty="0" smtClean="0"/>
            </a:br>
            <a:r>
              <a:rPr lang="nl-NL" dirty="0"/>
              <a:t/>
            </a:r>
            <a:br>
              <a:rPr lang="nl-NL" dirty="0"/>
            </a:br>
            <a:r>
              <a:rPr lang="nl-NL" dirty="0"/>
              <a:t>        </a:t>
            </a:r>
            <a:br>
              <a:rPr lang="nl-NL" dirty="0"/>
            </a:br>
            <a:r>
              <a:rPr lang="nl-NL" sz="5300" b="1" dirty="0"/>
              <a:t>2012 </a:t>
            </a:r>
            <a:r>
              <a:rPr lang="nl-NL" dirty="0"/>
              <a:t/>
            </a:r>
            <a:br>
              <a:rPr lang="nl-NL" dirty="0"/>
            </a:br>
            <a:r>
              <a:rPr lang="nl-NL" b="1" dirty="0"/>
              <a:t>toegewenst</a:t>
            </a:r>
            <a:endParaRPr lang="nl-NL" dirty="0"/>
          </a:p>
        </p:txBody>
      </p:sp>
      <p:sp>
        <p:nvSpPr>
          <p:cNvPr id="4" name="Ondertitel 2"/>
          <p:cNvSpPr>
            <a:spLocks noGrp="1"/>
          </p:cNvSpPr>
          <p:nvPr>
            <p:ph type="subTitle" idx="1"/>
          </p:nvPr>
        </p:nvSpPr>
        <p:spPr>
          <a:xfrm>
            <a:off x="1475656" y="4869160"/>
            <a:ext cx="6400800" cy="1752600"/>
          </a:xfrm>
        </p:spPr>
        <p:txBody>
          <a:bodyPr/>
          <a:lstStyle/>
          <a:p>
            <a:r>
              <a:rPr lang="nl-NL" dirty="0" smtClean="0"/>
              <a:t>Kerstprijsvraag </a:t>
            </a:r>
          </a:p>
          <a:p>
            <a:r>
              <a:rPr lang="nl-NL" dirty="0" smtClean="0"/>
              <a:t>Lerarenopleiding wiskunde,</a:t>
            </a:r>
          </a:p>
          <a:p>
            <a:r>
              <a:rPr lang="nl-NL" dirty="0" smtClean="0"/>
              <a:t>HAN, FE, december 2011 </a:t>
            </a:r>
            <a:endParaRPr lang="nl-NL" dirty="0"/>
          </a:p>
        </p:txBody>
      </p:sp>
      <p:sp>
        <p:nvSpPr>
          <p:cNvPr id="4097" name="WordArt 1"/>
          <p:cNvSpPr>
            <a:spLocks noChangeArrowheads="1" noChangeShapeType="1" noTextEdit="1"/>
          </p:cNvSpPr>
          <p:nvPr/>
        </p:nvSpPr>
        <p:spPr bwMode="auto">
          <a:xfrm>
            <a:off x="3419872" y="2132856"/>
            <a:ext cx="2543175" cy="723900"/>
          </a:xfrm>
          <a:prstGeom prst="rect">
            <a:avLst/>
          </a:prstGeom>
        </p:spPr>
        <p:txBody>
          <a:bodyPr wrap="none" fromWordArt="1">
            <a:prstTxWarp prst="textFadeRight">
              <a:avLst>
                <a:gd name="adj" fmla="val 33333"/>
              </a:avLst>
            </a:prstTxWarp>
          </a:bodyPr>
          <a:lstStyle/>
          <a:p>
            <a:pPr algn="ctr" rtl="0"/>
            <a:r>
              <a:rPr lang="nl-NL" sz="3600" kern="10" spc="0" dirty="0" smtClean="0">
                <a:ln w="9525">
                  <a:solidFill>
                    <a:srgbClr val="000000"/>
                  </a:solidFill>
                  <a:round/>
                  <a:headEnd/>
                  <a:tailEnd/>
                </a:ln>
                <a:solidFill>
                  <a:srgbClr val="000000"/>
                </a:solidFill>
                <a:effectLst/>
                <a:latin typeface="Arial Black"/>
              </a:rPr>
              <a:t>VER-DIEP-END</a:t>
            </a:r>
            <a:endParaRPr lang="nl-NL" sz="3600" kern="10" spc="0" dirty="0">
              <a:ln w="9525">
                <a:solidFill>
                  <a:srgbClr val="000000"/>
                </a:solidFill>
                <a:round/>
                <a:headEnd/>
                <a:tailEnd/>
              </a:ln>
              <a:solidFill>
                <a:srgbClr val="000000"/>
              </a:solidFill>
              <a:effectLst/>
              <a:latin typeface="Arial Black"/>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kaart, voorkant</a:t>
            </a:r>
            <a:endParaRPr lang="nl-NL" dirty="0"/>
          </a:p>
        </p:txBody>
      </p:sp>
      <p:pic>
        <p:nvPicPr>
          <p:cNvPr id="4" name="Afbeelding 3" descr="IMG_3571.jpg"/>
          <p:cNvPicPr/>
          <p:nvPr/>
        </p:nvPicPr>
        <p:blipFill>
          <a:blip r:embed="rId2" cstate="print"/>
          <a:srcRect l="6281" t="30396" r="8760" b="32159"/>
          <a:stretch>
            <a:fillRect/>
          </a:stretch>
        </p:blipFill>
        <p:spPr>
          <a:xfrm>
            <a:off x="179512" y="2564904"/>
            <a:ext cx="8695109" cy="295232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binnenkant</a:t>
            </a:r>
            <a:endParaRPr lang="nl-NL" dirty="0"/>
          </a:p>
        </p:txBody>
      </p:sp>
      <p:pic>
        <p:nvPicPr>
          <p:cNvPr id="5" name="Afbeelding 4"/>
          <p:cNvPicPr/>
          <p:nvPr/>
        </p:nvPicPr>
        <p:blipFill>
          <a:blip r:embed="rId2" cstate="print"/>
          <a:srcRect/>
          <a:stretch>
            <a:fillRect/>
          </a:stretch>
        </p:blipFill>
        <p:spPr bwMode="auto">
          <a:xfrm>
            <a:off x="971600" y="1484784"/>
            <a:ext cx="7056784" cy="50546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836712"/>
            <a:ext cx="2170584" cy="1143000"/>
          </a:xfrm>
        </p:spPr>
        <p:txBody>
          <a:bodyPr>
            <a:noAutofit/>
          </a:bodyPr>
          <a:lstStyle/>
          <a:p>
            <a:r>
              <a:rPr lang="nl-NL" sz="3200" dirty="0" smtClean="0"/>
              <a:t>Foto’s  van het object (drie piramides) bij de bouwplaat </a:t>
            </a:r>
            <a:endParaRPr lang="nl-NL" sz="3200" dirty="0"/>
          </a:p>
        </p:txBody>
      </p:sp>
      <p:pic>
        <p:nvPicPr>
          <p:cNvPr id="5" name="Afbeelding 4" descr="IMG_3569.jpg"/>
          <p:cNvPicPr/>
          <p:nvPr/>
        </p:nvPicPr>
        <p:blipFill>
          <a:blip r:embed="rId2" cstate="print"/>
          <a:srcRect t="20044" b="20705"/>
          <a:stretch>
            <a:fillRect/>
          </a:stretch>
        </p:blipFill>
        <p:spPr>
          <a:xfrm>
            <a:off x="3707904" y="116632"/>
            <a:ext cx="5258569" cy="2232248"/>
          </a:xfrm>
          <a:prstGeom prst="rect">
            <a:avLst/>
          </a:prstGeom>
        </p:spPr>
      </p:pic>
      <p:pic>
        <p:nvPicPr>
          <p:cNvPr id="6" name="Afbeelding 5" descr="IMG_3571.jpg"/>
          <p:cNvPicPr/>
          <p:nvPr/>
        </p:nvPicPr>
        <p:blipFill>
          <a:blip r:embed="rId3" cstate="print"/>
          <a:srcRect t="23128" r="2314" b="24229"/>
          <a:stretch>
            <a:fillRect/>
          </a:stretch>
        </p:blipFill>
        <p:spPr>
          <a:xfrm>
            <a:off x="3707904" y="2564904"/>
            <a:ext cx="5265192" cy="1944216"/>
          </a:xfrm>
          <a:prstGeom prst="rect">
            <a:avLst/>
          </a:prstGeom>
        </p:spPr>
      </p:pic>
      <p:pic>
        <p:nvPicPr>
          <p:cNvPr id="7" name="Afbeelding 6" descr="IMG_3570.jpg"/>
          <p:cNvPicPr/>
          <p:nvPr/>
        </p:nvPicPr>
        <p:blipFill>
          <a:blip r:embed="rId4" cstate="print"/>
          <a:srcRect t="22467" b="20485"/>
          <a:stretch>
            <a:fillRect/>
          </a:stretch>
        </p:blipFill>
        <p:spPr>
          <a:xfrm>
            <a:off x="3707904" y="4653136"/>
            <a:ext cx="5225801" cy="2082552"/>
          </a:xfrm>
          <a:prstGeom prst="rect">
            <a:avLst/>
          </a:prstGeom>
        </p:spPr>
      </p:pic>
      <p:sp>
        <p:nvSpPr>
          <p:cNvPr id="8" name="Tijdelijke aanduiding voor inhoud 2"/>
          <p:cNvSpPr>
            <a:spLocks noGrp="1"/>
          </p:cNvSpPr>
          <p:nvPr>
            <p:ph idx="1"/>
          </p:nvPr>
        </p:nvSpPr>
        <p:spPr>
          <a:xfrm>
            <a:off x="323528" y="3429000"/>
            <a:ext cx="2736304" cy="2880320"/>
          </a:xfrm>
        </p:spPr>
        <p:txBody>
          <a:bodyPr>
            <a:normAutofit fontScale="92500" lnSpcReduction="10000"/>
          </a:bodyPr>
          <a:lstStyle/>
          <a:p>
            <a:pPr>
              <a:buNone/>
            </a:pPr>
            <a:r>
              <a:rPr lang="nl-NL" dirty="0" smtClean="0"/>
              <a:t>	</a:t>
            </a:r>
            <a:r>
              <a:rPr lang="nl-NL" sz="2400" dirty="0" smtClean="0"/>
              <a:t>Maar hier heb je weinig aan , want je moet  juist met dit object iets gaan doen door met je hoofd te bewegen ……, dus toch maar even maken ……</a:t>
            </a:r>
            <a:endParaRPr lang="nl-NL"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2818656" cy="1143000"/>
          </a:xfrm>
        </p:spPr>
        <p:txBody>
          <a:bodyPr>
            <a:normAutofit fontScale="90000"/>
          </a:bodyPr>
          <a:lstStyle/>
          <a:p>
            <a:r>
              <a:rPr lang="nl-NL" dirty="0" smtClean="0"/>
              <a:t>De achterkant</a:t>
            </a:r>
            <a:endParaRPr lang="nl-NL" dirty="0"/>
          </a:p>
        </p:txBody>
      </p:sp>
      <p:sp>
        <p:nvSpPr>
          <p:cNvPr id="7171" name="Text Box 3"/>
          <p:cNvSpPr txBox="1">
            <a:spLocks noChangeArrowheads="1"/>
          </p:cNvSpPr>
          <p:nvPr/>
        </p:nvSpPr>
        <p:spPr bwMode="auto">
          <a:xfrm>
            <a:off x="3779912" y="116632"/>
            <a:ext cx="5267746" cy="662473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1" u="none" strike="noStrike" cap="none" normalizeH="0" baseline="0" dirty="0" smtClean="0">
                <a:ln>
                  <a:noFill/>
                </a:ln>
                <a:solidFill>
                  <a:schemeClr val="tx1"/>
                </a:solidFill>
                <a:effectLst/>
                <a:latin typeface="Verdana" pitchFamily="34" charset="0"/>
              </a:rPr>
              <a:t>Verdiepen: dieper maken, aandachtig bestuderen, geestelijk sterker worden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200" b="0" i="0" u="none" strike="noStrike" cap="none" normalizeH="0" baseline="0" dirty="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smtClean="0">
                <a:ln>
                  <a:noFill/>
                </a:ln>
                <a:solidFill>
                  <a:schemeClr val="tx1"/>
                </a:solidFill>
                <a:effectLst/>
                <a:latin typeface="Verdana" pitchFamily="34" charset="0"/>
              </a:rPr>
              <a:t>Bij deze kaart hoort een bouwplaat( z.o.z.), waarmee je een spectaculair optisch effect kunt beleven. </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smtClean="0">
                <a:ln>
                  <a:noFill/>
                </a:ln>
                <a:solidFill>
                  <a:schemeClr val="tx1"/>
                </a:solidFill>
                <a:effectLst/>
                <a:latin typeface="Verdana" pitchFamily="34" charset="0"/>
              </a:rPr>
              <a:t>Dit betreft het verschijnsel van ‘antiperspectief’’, waarbij je ‘bolle’ figuren, in dit geval drie piramides  met de top naar je toe, kunt interpreteren als hol. </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smtClean="0">
                <a:ln>
                  <a:noFill/>
                </a:ln>
                <a:solidFill>
                  <a:schemeClr val="tx1"/>
                </a:solidFill>
                <a:effectLst/>
                <a:latin typeface="Verdana" pitchFamily="34" charset="0"/>
              </a:rPr>
              <a:t>Maak uit de bouwplaat de drie aan elkaar geschakelde piramides en plak deze met de plakrandjes op een vel papier. Leg dit op tafel.  Bekijk het vanaf ongeveer 30 cm met één oog en stel je daarbij voor dat de drie centra verdwijnpunten in de diepte zijn: je kijkt drie lange gangen in. Pas als je dit ziet, kan zich vervolgens door het zijdelings bewegen of draaien van je hoofd een fascinerende kijkervaring voordoen: de drie gangen gaan draaien.</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smtClean="0">
                <a:ln>
                  <a:noFill/>
                </a:ln>
                <a:solidFill>
                  <a:schemeClr val="tx1"/>
                </a:solidFill>
                <a:effectLst/>
                <a:latin typeface="Verdana" pitchFamily="34" charset="0"/>
              </a:rPr>
              <a:t>Dit principe is veel toegepast door de Engelse kunstnaar Patrick </a:t>
            </a:r>
            <a:r>
              <a:rPr kumimoji="0" lang="nl-NL" sz="1200" b="0" i="0" u="none" strike="noStrike" cap="none" normalizeH="0" baseline="0" dirty="0" err="1" smtClean="0">
                <a:ln>
                  <a:noFill/>
                </a:ln>
                <a:solidFill>
                  <a:schemeClr val="tx1"/>
                </a:solidFill>
                <a:effectLst/>
                <a:latin typeface="Verdana" pitchFamily="34" charset="0"/>
              </a:rPr>
              <a:t>Hughes</a:t>
            </a:r>
            <a:r>
              <a:rPr kumimoji="0" lang="nl-NL" sz="1200" b="0" i="0" u="none" strike="noStrike" cap="none" normalizeH="0" baseline="0" dirty="0" smtClean="0">
                <a:ln>
                  <a:noFill/>
                </a:ln>
                <a:solidFill>
                  <a:schemeClr val="tx1"/>
                </a:solidFill>
                <a:effectLst/>
                <a:latin typeface="Verdana" pitchFamily="34" charset="0"/>
              </a:rPr>
              <a:t>. Voor filmpjes van het effect, een grotere bouwplaat en meer informatie  zie</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smtClean="0">
                <a:ln>
                  <a:noFill/>
                </a:ln>
                <a:solidFill>
                  <a:schemeClr val="tx1"/>
                </a:solidFill>
                <a:effectLst/>
                <a:latin typeface="Calibri" pitchFamily="34" charset="0"/>
                <a:hlinkClick r:id="rId2"/>
              </a:rPr>
              <a:t>http://www.bureau-extern.nl/wiskundeils-han.html</a:t>
            </a:r>
            <a:endParaRPr kumimoji="0" lang="nl-NL" sz="1200" b="0" i="0" u="none" strike="noStrike" cap="none" normalizeH="0" baseline="0" dirty="0" smtClean="0">
              <a:ln>
                <a:noFill/>
              </a:ln>
              <a:solidFill>
                <a:schemeClr val="tx1"/>
              </a:solidFill>
              <a:effectLst/>
              <a:latin typeface="Verdana"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nl-NL" sz="1200" b="1" i="0" u="none" strike="noStrike" cap="none" normalizeH="0" baseline="0" dirty="0" smtClean="0">
              <a:ln>
                <a:noFill/>
              </a:ln>
              <a:solidFill>
                <a:schemeClr val="tx1"/>
              </a:solidFill>
              <a:effectLst/>
              <a:latin typeface="Verdana"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nl-NL" sz="1200" b="1" i="0" u="none" strike="noStrike" cap="none" normalizeH="0" baseline="0" dirty="0" smtClean="0">
                <a:ln>
                  <a:noFill/>
                </a:ln>
                <a:solidFill>
                  <a:schemeClr val="tx1"/>
                </a:solidFill>
                <a:effectLst/>
                <a:latin typeface="Verdana" pitchFamily="34" charset="0"/>
              </a:rPr>
              <a:t>Kerstprijsvraag:</a:t>
            </a:r>
            <a:r>
              <a:rPr kumimoji="0" lang="nl-NL" sz="1200" b="0" i="0" u="none" strike="noStrike" cap="none" normalizeH="0" baseline="0" dirty="0" smtClean="0">
                <a:ln>
                  <a:noFill/>
                </a:ln>
                <a:solidFill>
                  <a:schemeClr val="tx1"/>
                </a:solidFill>
                <a:effectLst/>
                <a:latin typeface="Verdana"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smtClean="0">
                <a:ln>
                  <a:noFill/>
                </a:ln>
                <a:solidFill>
                  <a:schemeClr val="tx1"/>
                </a:solidFill>
                <a:effectLst/>
                <a:latin typeface="Verdana" pitchFamily="34" charset="0"/>
              </a:rPr>
              <a:t>Opdracht: Ontwerp, vergelijkbaar met het werk van Patrick </a:t>
            </a:r>
            <a:r>
              <a:rPr kumimoji="0" lang="nl-NL" sz="1200" b="0" i="0" u="none" strike="noStrike" cap="none" normalizeH="0" baseline="0" dirty="0" err="1" smtClean="0">
                <a:ln>
                  <a:noFill/>
                </a:ln>
                <a:solidFill>
                  <a:schemeClr val="tx1"/>
                </a:solidFill>
                <a:effectLst/>
                <a:latin typeface="Verdana" pitchFamily="34" charset="0"/>
              </a:rPr>
              <a:t>Hughes</a:t>
            </a:r>
            <a:r>
              <a:rPr kumimoji="0" lang="nl-NL" sz="1200" b="0" i="0" u="none" strike="noStrike" cap="none" normalizeH="0" baseline="0" dirty="0" smtClean="0">
                <a:ln>
                  <a:noFill/>
                </a:ln>
                <a:solidFill>
                  <a:schemeClr val="tx1"/>
                </a:solidFill>
                <a:effectLst/>
                <a:latin typeface="Verdana" pitchFamily="34" charset="0"/>
              </a:rPr>
              <a:t>, een nieuwe antiperspectivische voorstelling. Voer dit uit op een formaat van minimaal 50x30X20 cm. Maak daarbij een filmpje en zet dat op </a:t>
            </a:r>
            <a:r>
              <a:rPr kumimoji="0" lang="nl-NL" sz="1200" b="0" i="0" u="none" strike="noStrike" cap="none" normalizeH="0" baseline="0" dirty="0" err="1" smtClean="0">
                <a:ln>
                  <a:noFill/>
                </a:ln>
                <a:solidFill>
                  <a:schemeClr val="tx1"/>
                </a:solidFill>
                <a:effectLst/>
                <a:latin typeface="Verdana" pitchFamily="34" charset="0"/>
              </a:rPr>
              <a:t>You-tube</a:t>
            </a:r>
            <a:r>
              <a:rPr kumimoji="0" lang="nl-NL" sz="1200" b="0" i="0" u="none" strike="noStrike" cap="none" normalizeH="0" baseline="0" dirty="0" smtClean="0">
                <a:ln>
                  <a:noFill/>
                </a:ln>
                <a:solidFill>
                  <a:schemeClr val="tx1"/>
                </a:solidFill>
                <a:effectLst/>
                <a:latin typeface="Verdana" pitchFamily="34" charset="0"/>
              </a:rPr>
              <a:t>. Lever het object (tijdelijk) in op </a:t>
            </a:r>
            <a:r>
              <a:rPr kumimoji="0" lang="nl-NL" sz="1200" b="0" i="0" u="none" strike="noStrike" cap="none" normalizeH="0" baseline="0" dirty="0" smtClean="0">
                <a:ln>
                  <a:noFill/>
                </a:ln>
                <a:solidFill>
                  <a:srgbClr val="000000"/>
                </a:solidFill>
                <a:effectLst/>
                <a:latin typeface="Verdana" pitchFamily="34" charset="0"/>
              </a:rPr>
              <a:t>kamer 2.110b</a:t>
            </a:r>
            <a:r>
              <a:rPr kumimoji="0" lang="nl-NL" sz="1200" b="0" i="0" u="none" strike="noStrike" cap="none" normalizeH="0" baseline="0" dirty="0" smtClean="0">
                <a:ln>
                  <a:noFill/>
                </a:ln>
                <a:solidFill>
                  <a:schemeClr val="tx1"/>
                </a:solidFill>
                <a:effectLst/>
                <a:latin typeface="Verdana" pitchFamily="34" charset="0"/>
              </a:rPr>
              <a:t> en stuur de  link naar het filmpje op </a:t>
            </a:r>
            <a:r>
              <a:rPr kumimoji="0" lang="nl-NL" sz="1200" b="0" i="0" u="none" strike="noStrike" cap="none" normalizeH="0" baseline="0" dirty="0" err="1" smtClean="0">
                <a:ln>
                  <a:noFill/>
                </a:ln>
                <a:solidFill>
                  <a:schemeClr val="tx1"/>
                </a:solidFill>
                <a:effectLst/>
                <a:latin typeface="Verdana" pitchFamily="34" charset="0"/>
              </a:rPr>
              <a:t>You-tube</a:t>
            </a:r>
            <a:r>
              <a:rPr kumimoji="0" lang="nl-NL" sz="1200" b="0" i="0" u="none" strike="noStrike" cap="none" normalizeH="0" baseline="0" dirty="0" smtClean="0">
                <a:ln>
                  <a:noFill/>
                </a:ln>
                <a:solidFill>
                  <a:schemeClr val="tx1"/>
                </a:solidFill>
                <a:effectLst/>
                <a:latin typeface="Verdana" pitchFamily="34" charset="0"/>
              </a:rPr>
              <a:t> naar </a:t>
            </a:r>
            <a:r>
              <a:rPr kumimoji="0" lang="nl-NL" sz="1200" b="0" i="0" u="none" strike="noStrike" cap="none" normalizeH="0" baseline="0" dirty="0" err="1" smtClean="0">
                <a:ln>
                  <a:noFill/>
                </a:ln>
                <a:solidFill>
                  <a:schemeClr val="tx1"/>
                </a:solidFill>
                <a:effectLst/>
                <a:latin typeface="Verdana" pitchFamily="34" charset="0"/>
                <a:hlinkClick r:id="rId3"/>
              </a:rPr>
              <a:t>ton.konings</a:t>
            </a:r>
            <a:r>
              <a:rPr kumimoji="0" lang="nl-NL" sz="1200" b="0" i="0" u="none" strike="noStrike" cap="none" normalizeH="0" baseline="0" dirty="0" smtClean="0">
                <a:ln>
                  <a:noFill/>
                </a:ln>
                <a:solidFill>
                  <a:schemeClr val="tx1"/>
                </a:solidFill>
                <a:effectLst/>
                <a:latin typeface="Verdana" pitchFamily="34" charset="0"/>
                <a:hlinkClick r:id="rId3"/>
              </a:rPr>
              <a:t>@</a:t>
            </a:r>
            <a:r>
              <a:rPr kumimoji="0" lang="nl-NL" sz="1200" b="0" i="0" u="none" strike="noStrike" cap="none" normalizeH="0" baseline="0" dirty="0" err="1" smtClean="0">
                <a:ln>
                  <a:noFill/>
                </a:ln>
                <a:solidFill>
                  <a:schemeClr val="tx1"/>
                </a:solidFill>
                <a:effectLst/>
                <a:latin typeface="Verdana" pitchFamily="34" charset="0"/>
                <a:hlinkClick r:id="rId3"/>
              </a:rPr>
              <a:t>han.nl</a:t>
            </a:r>
            <a:r>
              <a:rPr kumimoji="0" lang="nl-NL" sz="1200" b="0" i="0" u="none" strike="noStrike" cap="none" normalizeH="0" baseline="0" dirty="0" smtClean="0">
                <a:ln>
                  <a:noFill/>
                </a:ln>
                <a:solidFill>
                  <a:srgbClr val="000000"/>
                </a:solidFill>
                <a:effectLst/>
                <a:latin typeface="Verdana" pitchFamily="34" charset="0"/>
              </a:rPr>
              <a:t>, </a:t>
            </a:r>
            <a:r>
              <a:rPr kumimoji="0" lang="nl-NL" sz="1200" b="0" i="0" u="none" strike="noStrike" cap="none" normalizeH="0" baseline="0" dirty="0" smtClean="0">
                <a:ln>
                  <a:noFill/>
                </a:ln>
                <a:solidFill>
                  <a:schemeClr val="tx1"/>
                </a:solidFill>
                <a:effectLst/>
                <a:latin typeface="Verdana" pitchFamily="34" charset="0"/>
              </a:rPr>
              <a:t>uiterlijk 13-01-2012</a:t>
            </a:r>
            <a:endParaRPr kumimoji="0" lang="nl-NL" sz="1200" b="0" i="0" u="none" strike="noStrike" cap="none" normalizeH="0" baseline="0" dirty="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200" b="0" i="0" u="none" strike="noStrike" cap="none" normalizeH="0" baseline="0" dirty="0" smtClean="0">
              <a:ln>
                <a:noFill/>
              </a:ln>
              <a:solidFill>
                <a:srgbClr val="000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nl-NL" sz="1200" b="1" i="0" u="none" strike="noStrike" cap="none" normalizeH="0" baseline="0" dirty="0" smtClean="0">
                <a:ln>
                  <a:noFill/>
                </a:ln>
                <a:solidFill>
                  <a:srgbClr val="000000"/>
                </a:solidFill>
                <a:effectLst/>
                <a:latin typeface="Verdana" pitchFamily="34" charset="0"/>
              </a:rPr>
              <a:t>Beloning</a:t>
            </a:r>
            <a:r>
              <a:rPr kumimoji="0" lang="nl-NL" sz="1200" b="0" i="0" u="none" strike="noStrike" cap="none" normalizeH="0" baseline="0" dirty="0" smtClean="0">
                <a:ln>
                  <a:noFill/>
                </a:ln>
                <a:solidFill>
                  <a:srgbClr val="000000"/>
                </a:solidFill>
                <a:effectLst/>
                <a:latin typeface="Verdana" pitchFamily="34" charset="0"/>
              </a:rPr>
              <a:t> bij een bevredigend resultaat: 1 </a:t>
            </a:r>
            <a:r>
              <a:rPr kumimoji="0" lang="nl-NL" sz="1200" b="0" i="0" u="none" strike="noStrike" cap="none" normalizeH="0" baseline="0" dirty="0" err="1" smtClean="0">
                <a:ln>
                  <a:noFill/>
                </a:ln>
                <a:solidFill>
                  <a:srgbClr val="000000"/>
                </a:solidFill>
                <a:effectLst/>
                <a:latin typeface="Verdana" pitchFamily="34" charset="0"/>
              </a:rPr>
              <a:t>ec</a:t>
            </a:r>
            <a:r>
              <a:rPr kumimoji="0" lang="nl-NL" sz="1200" b="0" i="0" u="none" strike="noStrike" cap="none" normalizeH="0" baseline="0" dirty="0" smtClean="0">
                <a:ln>
                  <a:noFill/>
                </a:ln>
                <a:solidFill>
                  <a:srgbClr val="000000"/>
                </a:solidFill>
                <a:effectLst/>
                <a:latin typeface="Verdana" pitchFamily="34" charset="0"/>
              </a:rPr>
              <a:t>. KM voor studenten van voltijd opleiding wiskunde ILS-HAN, Vrijstelling voor 1 zebraboekje bij KM voor deeltijdstudenten. Een mooie fles rode wijn voor anderen.</a:t>
            </a:r>
            <a:endParaRPr kumimoji="0" lang="nl-NL" sz="1200" b="0" i="0" u="none" strike="noStrike" cap="none" normalizeH="0" baseline="0" dirty="0" smtClean="0">
              <a:ln>
                <a:noFill/>
              </a:ln>
              <a:solidFill>
                <a:schemeClr val="tx1"/>
              </a:solidFill>
              <a:effectLst/>
              <a:latin typeface="Verdana" pitchFamily="34" charset="0"/>
            </a:endParaRPr>
          </a:p>
          <a:p>
            <a:pPr marL="0" marR="36513" lvl="0" indent="0" algn="l" defTabSz="914400" rtl="0" eaLnBrk="1" fontAlgn="base" latinLnBrk="0" hangingPunct="1">
              <a:lnSpc>
                <a:spcPct val="100000"/>
              </a:lnSpc>
              <a:spcBef>
                <a:spcPct val="0"/>
              </a:spcBef>
              <a:spcAft>
                <a:spcPct val="0"/>
              </a:spcAft>
              <a:buClrTx/>
              <a:buSzTx/>
              <a:buFontTx/>
              <a:buNone/>
              <a:tabLst/>
            </a:pPr>
            <a:endParaRPr kumimoji="0" lang="nl-NL" sz="1400" b="1" i="0" u="none" strike="noStrike" cap="none" normalizeH="0" baseline="0" dirty="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67544" y="5301208"/>
            <a:ext cx="8229600" cy="1296144"/>
          </a:xfrm>
        </p:spPr>
        <p:txBody>
          <a:bodyPr>
            <a:normAutofit/>
          </a:bodyPr>
          <a:lstStyle/>
          <a:p>
            <a:r>
              <a:rPr lang="nl-NL" sz="2000" u="sng" dirty="0" smtClean="0">
                <a:hlinkClick r:id="rId2"/>
              </a:rPr>
              <a:t>http</a:t>
            </a:r>
            <a:r>
              <a:rPr lang="nl-NL" sz="2000" u="sng" dirty="0">
                <a:hlinkClick r:id="rId2"/>
              </a:rPr>
              <a:t>://www.youtube.com/watch?v=5pkga3X36MU&amp;feature=related</a:t>
            </a:r>
            <a:endParaRPr lang="nl-NL" sz="2000" dirty="0"/>
          </a:p>
          <a:p>
            <a:r>
              <a:rPr lang="nl-NL" sz="2000" u="sng" dirty="0">
                <a:hlinkClick r:id="rId3"/>
              </a:rPr>
              <a:t>http://www.youtube.com/watch?v=ULKYfYKHygU&amp;feature=related</a:t>
            </a:r>
            <a:endParaRPr lang="nl-NL" sz="2000" dirty="0"/>
          </a:p>
          <a:p>
            <a:r>
              <a:rPr lang="nl-NL" sz="2000" u="sng" dirty="0">
                <a:hlinkClick r:id="rId4"/>
              </a:rPr>
              <a:t>http://www.youtube.com/watch?v=275_rNJN1tI&amp;feature=related</a:t>
            </a:r>
            <a:endParaRPr lang="nl-NL" sz="2000" dirty="0"/>
          </a:p>
        </p:txBody>
      </p:sp>
      <p:sp>
        <p:nvSpPr>
          <p:cNvPr id="4" name="Tekstvak 3"/>
          <p:cNvSpPr txBox="1"/>
          <p:nvPr/>
        </p:nvSpPr>
        <p:spPr>
          <a:xfrm>
            <a:off x="539552" y="1628800"/>
            <a:ext cx="7344816" cy="3416320"/>
          </a:xfrm>
          <a:prstGeom prst="rect">
            <a:avLst/>
          </a:prstGeom>
          <a:noFill/>
        </p:spPr>
        <p:txBody>
          <a:bodyPr wrap="square" rtlCol="0">
            <a:spAutoFit/>
          </a:bodyPr>
          <a:lstStyle/>
          <a:p>
            <a:r>
              <a:rPr lang="nl-NL" b="1" dirty="0" smtClean="0"/>
              <a:t>Antiperspectief  </a:t>
            </a:r>
            <a:r>
              <a:rPr lang="nl-NL" dirty="0" smtClean="0"/>
              <a:t>(omgekeerd perspectief, </a:t>
            </a:r>
            <a:r>
              <a:rPr lang="nl-NL" dirty="0" err="1" smtClean="0"/>
              <a:t>reverse</a:t>
            </a:r>
            <a:r>
              <a:rPr lang="nl-NL" dirty="0" smtClean="0"/>
              <a:t> </a:t>
            </a:r>
            <a:r>
              <a:rPr lang="nl-NL" dirty="0" err="1" smtClean="0"/>
              <a:t>perspective</a:t>
            </a:r>
            <a:r>
              <a:rPr lang="nl-NL" dirty="0" smtClean="0"/>
              <a:t>)</a:t>
            </a:r>
            <a:endParaRPr lang="nl-NL" dirty="0"/>
          </a:p>
          <a:p>
            <a:r>
              <a:rPr lang="nl-NL" dirty="0"/>
              <a:t> </a:t>
            </a:r>
          </a:p>
          <a:p>
            <a:r>
              <a:rPr lang="nl-NL" dirty="0"/>
              <a:t>De Engelse kunstenaar Patrick </a:t>
            </a:r>
            <a:r>
              <a:rPr lang="nl-NL" dirty="0" err="1"/>
              <a:t>Hughes</a:t>
            </a:r>
            <a:r>
              <a:rPr lang="nl-NL" dirty="0"/>
              <a:t> maakt schilderijen met een omgekeerd principe, dat ook wel </a:t>
            </a:r>
            <a:r>
              <a:rPr lang="nl-NL" dirty="0" err="1"/>
              <a:t>anti-perspectief</a:t>
            </a:r>
            <a:r>
              <a:rPr lang="nl-NL" dirty="0"/>
              <a:t> genoemd wordt. Het zijn vaak meterslange schilderijen op een ondergrond, die </a:t>
            </a:r>
            <a:r>
              <a:rPr lang="nl-NL" dirty="0" err="1"/>
              <a:t>zig-zag</a:t>
            </a:r>
            <a:r>
              <a:rPr lang="nl-NL" dirty="0"/>
              <a:t> gevouwen </a:t>
            </a:r>
            <a:r>
              <a:rPr lang="nl-NL" dirty="0" smtClean="0"/>
              <a:t>is, of met een reeks van piramides. De ‘vouwen’ of punten naar voren kun je interpreteren als juist </a:t>
            </a:r>
            <a:r>
              <a:rPr lang="nl-NL" dirty="0"/>
              <a:t>ver </a:t>
            </a:r>
            <a:r>
              <a:rPr lang="nl-NL" dirty="0" smtClean="0"/>
              <a:t>liggend.  </a:t>
            </a:r>
            <a:r>
              <a:rPr lang="nl-NL" dirty="0"/>
              <a:t>Als je erlangs loopt, komt </a:t>
            </a:r>
            <a:r>
              <a:rPr lang="nl-NL" dirty="0" smtClean="0"/>
              <a:t> </a:t>
            </a:r>
            <a:r>
              <a:rPr lang="nl-NL" dirty="0" smtClean="0"/>
              <a:t>het </a:t>
            </a:r>
            <a:r>
              <a:rPr lang="nl-NL" dirty="0"/>
              <a:t>geheel tot leven. Alle muren en onderdelen ervan draaien op een onverwachte manier en je krijgt de indruk, dat je zelf deel uitmaakt van het schilderij. </a:t>
            </a:r>
          </a:p>
          <a:p>
            <a:endParaRPr lang="nl-NL" dirty="0"/>
          </a:p>
          <a:p>
            <a:r>
              <a:rPr lang="nl-NL" dirty="0" smtClean="0"/>
              <a:t>Hieronder drie links naar filmpjes van het effect:</a:t>
            </a:r>
            <a:endParaRPr lang="nl-NL" dirty="0"/>
          </a:p>
          <a:p>
            <a:endParaRPr lang="nl-NL" dirty="0"/>
          </a:p>
        </p:txBody>
      </p:sp>
      <p:sp>
        <p:nvSpPr>
          <p:cNvPr id="5" name="Titel 1"/>
          <p:cNvSpPr>
            <a:spLocks noGrp="1"/>
          </p:cNvSpPr>
          <p:nvPr>
            <p:ph type="title"/>
          </p:nvPr>
        </p:nvSpPr>
        <p:spPr>
          <a:xfrm>
            <a:off x="457200" y="274638"/>
            <a:ext cx="8229600" cy="1143000"/>
          </a:xfrm>
        </p:spPr>
        <p:txBody>
          <a:bodyPr>
            <a:normAutofit/>
          </a:bodyPr>
          <a:lstStyle/>
          <a:p>
            <a:r>
              <a:rPr lang="nl-NL" dirty="0" smtClean="0"/>
              <a:t>Wat voor optisch effect?</a:t>
            </a:r>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G_1016"/>
          <p:cNvPicPr>
            <a:picLocks noChangeAspect="1" noChangeArrowheads="1"/>
          </p:cNvPicPr>
          <p:nvPr/>
        </p:nvPicPr>
        <p:blipFill>
          <a:blip r:embed="rId2" cstate="print"/>
          <a:srcRect/>
          <a:stretch>
            <a:fillRect/>
          </a:stretch>
        </p:blipFill>
        <p:spPr bwMode="auto">
          <a:xfrm>
            <a:off x="0" y="457200"/>
            <a:ext cx="5372100" cy="2371725"/>
          </a:xfrm>
          <a:prstGeom prst="rect">
            <a:avLst/>
          </a:prstGeom>
          <a:noFill/>
        </p:spPr>
      </p:pic>
      <p:pic>
        <p:nvPicPr>
          <p:cNvPr id="1025" name="Picture 1" descr="IMG_1011"/>
          <p:cNvPicPr>
            <a:picLocks noChangeAspect="1" noChangeArrowheads="1"/>
          </p:cNvPicPr>
          <p:nvPr/>
        </p:nvPicPr>
        <p:blipFill>
          <a:blip r:embed="rId3" cstate="print"/>
          <a:srcRect/>
          <a:stretch>
            <a:fillRect/>
          </a:stretch>
        </p:blipFill>
        <p:spPr bwMode="auto">
          <a:xfrm>
            <a:off x="0" y="3286125"/>
            <a:ext cx="4000500" cy="3200400"/>
          </a:xfrm>
          <a:prstGeom prst="rect">
            <a:avLst/>
          </a:prstGeom>
          <a:noFill/>
        </p:spPr>
      </p:pic>
      <p:sp>
        <p:nvSpPr>
          <p:cNvPr id="1027" name="Rectangle 3"/>
          <p:cNvSpPr>
            <a:spLocks noChangeArrowheads="1"/>
          </p:cNvSpPr>
          <p:nvPr/>
        </p:nvSpPr>
        <p:spPr bwMode="auto">
          <a:xfrm>
            <a:off x="5508104" y="399147"/>
            <a:ext cx="348549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nl-NL" sz="1200" b="1" dirty="0"/>
              <a:t>Bronnen en meer informatie:</a:t>
            </a:r>
            <a:endParaRPr lang="nl-NL" sz="1200" dirty="0"/>
          </a:p>
          <a:p>
            <a:r>
              <a:rPr lang="nl-NL" sz="1200" dirty="0"/>
              <a:t>Zie voor verdere uitvoerige </a:t>
            </a:r>
            <a:r>
              <a:rPr lang="nl-NL" sz="1200" dirty="0" smtClean="0"/>
              <a:t>verklaringen en achtergrondinformatie in de </a:t>
            </a:r>
            <a:r>
              <a:rPr lang="nl-NL" sz="1200" dirty="0"/>
              <a:t>columns van Bruno Ernst op de site van de stichting Ars et Mathesis (Kunst en Wiskunde):</a:t>
            </a:r>
          </a:p>
          <a:p>
            <a:r>
              <a:rPr lang="nl-NL" sz="1200" dirty="0"/>
              <a:t>http://www.arsetmathesis.nl/ , </a:t>
            </a:r>
            <a:r>
              <a:rPr lang="nl-NL" sz="1200" dirty="0" err="1"/>
              <a:t>Bruno’s</a:t>
            </a:r>
            <a:r>
              <a:rPr lang="nl-NL" sz="1200" dirty="0"/>
              <a:t> </a:t>
            </a:r>
            <a:r>
              <a:rPr lang="nl-NL" sz="1200" dirty="0" err="1"/>
              <a:t>column’s</a:t>
            </a:r>
            <a:r>
              <a:rPr lang="nl-NL" sz="1200" dirty="0"/>
              <a:t>, </a:t>
            </a:r>
            <a:endParaRPr lang="nl-NL" sz="1200" dirty="0" smtClean="0"/>
          </a:p>
          <a:p>
            <a:r>
              <a:rPr lang="nl-NL" sz="1200" dirty="0" smtClean="0"/>
              <a:t>In het bijzonder die van </a:t>
            </a:r>
            <a:r>
              <a:rPr lang="nl-NL" sz="1200" dirty="0" smtClean="0">
                <a:hlinkClick r:id="rId4"/>
              </a:rPr>
              <a:t>mei 2004.</a:t>
            </a:r>
            <a:endParaRPr lang="nl-NL" sz="1200" dirty="0"/>
          </a:p>
          <a:p>
            <a:r>
              <a:rPr lang="nl-NL" sz="1200" dirty="0" smtClean="0"/>
              <a:t>Daar vind je ook het spectaculaire “</a:t>
            </a:r>
            <a:r>
              <a:rPr lang="nl-NL" sz="1200" dirty="0" smtClean="0">
                <a:hlinkClick r:id="rId5"/>
              </a:rPr>
              <a:t>Draakje</a:t>
            </a:r>
            <a:r>
              <a:rPr lang="nl-NL" sz="1200" dirty="0" smtClean="0"/>
              <a:t>” ( dragon </a:t>
            </a:r>
            <a:r>
              <a:rPr lang="nl-NL" sz="1200" dirty="0" err="1" smtClean="0"/>
              <a:t>illusion</a:t>
            </a:r>
            <a:r>
              <a:rPr lang="nl-NL" sz="1200" dirty="0" smtClean="0"/>
              <a:t>) , zie ook de bijbehorende </a:t>
            </a:r>
            <a:r>
              <a:rPr lang="nl-NL" sz="1200" dirty="0" smtClean="0">
                <a:hlinkClick r:id="rId6"/>
              </a:rPr>
              <a:t>video</a:t>
            </a:r>
            <a:endParaRPr lang="nl-NL" sz="1200" dirty="0" smtClean="0"/>
          </a:p>
          <a:p>
            <a:endParaRPr lang="nl-NL" sz="1200" dirty="0" smtClean="0"/>
          </a:p>
          <a:p>
            <a:r>
              <a:rPr lang="nl-NL" sz="1200" dirty="0" smtClean="0"/>
              <a:t>Een </a:t>
            </a:r>
            <a:r>
              <a:rPr lang="nl-NL" sz="1200" dirty="0"/>
              <a:t>flink deel van deze </a:t>
            </a:r>
            <a:r>
              <a:rPr lang="nl-NL" sz="1200" dirty="0" smtClean="0"/>
              <a:t>informatie staat ook </a:t>
            </a:r>
            <a:r>
              <a:rPr lang="nl-NL" sz="1200" dirty="0"/>
              <a:t>in </a:t>
            </a:r>
            <a:r>
              <a:rPr lang="nl-NL" sz="1200" dirty="0" err="1" smtClean="0"/>
              <a:t>hfst</a:t>
            </a:r>
            <a:r>
              <a:rPr lang="nl-NL" sz="1200" dirty="0" smtClean="0"/>
              <a:t>. 8 ‘Spel met hol en bol’ van:  </a:t>
            </a:r>
            <a:endParaRPr lang="nl-NL" sz="1200" dirty="0"/>
          </a:p>
          <a:p>
            <a:r>
              <a:rPr lang="nl-NL" sz="1200" dirty="0"/>
              <a:t>Bruno Ernst en Ton Konings, Kunst en wiskunde, Epsilon </a:t>
            </a:r>
            <a:r>
              <a:rPr lang="nl-NL" sz="1200" dirty="0" smtClean="0"/>
              <a:t>uitgaven, </a:t>
            </a:r>
            <a:r>
              <a:rPr lang="nl-NL" sz="1200" dirty="0"/>
              <a:t>2008, </a:t>
            </a:r>
            <a:r>
              <a:rPr lang="nl-NL" sz="1200" dirty="0" smtClean="0"/>
              <a:t>ISBN 078-90-5041-101-1 (“zebraboekje” no. 27).</a:t>
            </a:r>
            <a:endParaRPr lang="nl-NL" sz="1200" dirty="0"/>
          </a:p>
          <a:p>
            <a:r>
              <a:rPr lang="nl-NL" sz="1200" dirty="0"/>
              <a:t> </a:t>
            </a:r>
          </a:p>
          <a:p>
            <a:r>
              <a:rPr lang="nl-NL" sz="1200" dirty="0"/>
              <a:t> </a:t>
            </a:r>
          </a:p>
          <a:p>
            <a:r>
              <a:rPr lang="nl-NL" sz="1200" dirty="0" smtClean="0"/>
              <a:t>De kerstkaart is afgeleid van het </a:t>
            </a:r>
            <a:r>
              <a:rPr lang="nl-NL" sz="1200" dirty="0"/>
              <a:t>piramidale antiperspectief schilderij van Patrick </a:t>
            </a:r>
            <a:r>
              <a:rPr lang="nl-NL" sz="1200" dirty="0" err="1" smtClean="0"/>
              <a:t>Hughes</a:t>
            </a:r>
            <a:r>
              <a:rPr lang="nl-NL" sz="1200" dirty="0" smtClean="0"/>
              <a:t> op nevenstaande foto’s. Het is </a:t>
            </a:r>
            <a:r>
              <a:rPr lang="nl-NL" sz="1200" dirty="0"/>
              <a:t>eigendom van Bruno </a:t>
            </a:r>
            <a:r>
              <a:rPr lang="nl-NL" sz="1200" dirty="0" smtClean="0"/>
              <a:t>Ernst. Ik heb het in </a:t>
            </a:r>
            <a:r>
              <a:rPr lang="nl-NL" sz="1200" dirty="0"/>
              <a:t>zijn flat mogen fotograferen</a:t>
            </a:r>
            <a:r>
              <a:rPr lang="nl-NL" sz="1200" dirty="0" smtClean="0"/>
              <a:t>.</a:t>
            </a:r>
          </a:p>
          <a:p>
            <a:endParaRPr lang="nl-NL" sz="1200" dirty="0" smtClean="0"/>
          </a:p>
          <a:p>
            <a:endParaRPr lang="nl-NL" sz="1200" dirty="0"/>
          </a:p>
          <a:p>
            <a:endParaRPr lang="nl-NL" sz="1200" dirty="0" smtClean="0"/>
          </a:p>
          <a:p>
            <a:endParaRPr lang="nl-NL" sz="1200" dirty="0"/>
          </a:p>
          <a:p>
            <a:endParaRPr lang="nl-NL" sz="1200" dirty="0" smtClean="0"/>
          </a:p>
          <a:p>
            <a:endParaRPr lang="nl-NL" sz="1200" dirty="0"/>
          </a:p>
          <a:p>
            <a:endParaRPr lang="nl-NL" sz="1200" dirty="0"/>
          </a:p>
          <a:p>
            <a:r>
              <a:rPr lang="nl-NL" sz="1200" dirty="0"/>
              <a:t>Veel plezier ermee en een fijne kerstvakantie toegewenst </a:t>
            </a:r>
          </a:p>
          <a:p>
            <a:r>
              <a:rPr lang="nl-NL" sz="1200" dirty="0"/>
              <a:t> </a:t>
            </a:r>
          </a:p>
          <a:p>
            <a:r>
              <a:rPr lang="nl-NL" sz="1200" dirty="0"/>
              <a:t>Ton </a:t>
            </a:r>
            <a:r>
              <a:rPr lang="nl-NL" sz="1200" dirty="0" smtClean="0"/>
              <a:t>Konings</a:t>
            </a:r>
            <a:endParaRPr kumimoji="0" lang="nl-NL" sz="1800" b="0" i="0" u="none" strike="noStrike" cap="none" normalizeH="0" baseline="0" dirty="0" smtClean="0">
              <a:ln>
                <a:noFill/>
              </a:ln>
              <a:solidFill>
                <a:schemeClr val="tx1"/>
              </a:solidFill>
              <a:effectLst/>
              <a:latin typeface="Arial" pitchFamily="34" charset="0"/>
            </a:endParaRPr>
          </a:p>
        </p:txBody>
      </p:sp>
      <p:sp>
        <p:nvSpPr>
          <p:cNvPr id="1028" name="Rectangle 4"/>
          <p:cNvSpPr>
            <a:spLocks noChangeArrowheads="1"/>
          </p:cNvSpPr>
          <p:nvPr/>
        </p:nvSpPr>
        <p:spPr bwMode="auto">
          <a:xfrm>
            <a:off x="0" y="28289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pitchFamily="34" charset="0"/>
            </a:endParaRPr>
          </a:p>
        </p:txBody>
      </p:sp>
      <p:sp>
        <p:nvSpPr>
          <p:cNvPr id="1029" name="Rectangle 5"/>
          <p:cNvSpPr>
            <a:spLocks noChangeArrowheads="1"/>
          </p:cNvSpPr>
          <p:nvPr/>
        </p:nvSpPr>
        <p:spPr bwMode="auto">
          <a:xfrm>
            <a:off x="0" y="6486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441</Words>
  <Application>Microsoft Office PowerPoint</Application>
  <PresentationFormat>Diavoorstelling (4:3)</PresentationFormat>
  <Paragraphs>52</Paragraphs>
  <Slides>7</Slides>
  <Notes>0</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Office-thema</vt:lpstr>
      <vt:lpstr>Prettige feestdagen en   een           2012  toegewenst</vt:lpstr>
      <vt:lpstr>De kaart, voorkant</vt:lpstr>
      <vt:lpstr>De binnenkant</vt:lpstr>
      <vt:lpstr>Foto’s  van het object (drie piramides) bij de bouwplaat </vt:lpstr>
      <vt:lpstr>De achterkant</vt:lpstr>
      <vt:lpstr>Wat voor optisch effect?</vt:lpstr>
      <vt:lpstr>Dia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Konings</dc:creator>
  <cp:lastModifiedBy>konings</cp:lastModifiedBy>
  <cp:revision>12</cp:revision>
  <dcterms:created xsi:type="dcterms:W3CDTF">2011-12-06T18:59:10Z</dcterms:created>
  <dcterms:modified xsi:type="dcterms:W3CDTF">2011-12-12T12:47:01Z</dcterms:modified>
</cp:coreProperties>
</file>